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87"/>
  </p:notesMasterIdLst>
  <p:handoutMasterIdLst>
    <p:handoutMasterId r:id="rId88"/>
  </p:handoutMasterIdLst>
  <p:sldIdLst>
    <p:sldId id="256" r:id="rId3"/>
    <p:sldId id="403" r:id="rId4"/>
    <p:sldId id="495" r:id="rId5"/>
    <p:sldId id="496" r:id="rId6"/>
    <p:sldId id="3706" r:id="rId7"/>
    <p:sldId id="497" r:id="rId8"/>
    <p:sldId id="498" r:id="rId9"/>
    <p:sldId id="502" r:id="rId10"/>
    <p:sldId id="499" r:id="rId11"/>
    <p:sldId id="500" r:id="rId12"/>
    <p:sldId id="501" r:id="rId13"/>
    <p:sldId id="503" r:id="rId14"/>
    <p:sldId id="504" r:id="rId15"/>
    <p:sldId id="505" r:id="rId16"/>
    <p:sldId id="527" r:id="rId17"/>
    <p:sldId id="508" r:id="rId18"/>
    <p:sldId id="509" r:id="rId19"/>
    <p:sldId id="510" r:id="rId20"/>
    <p:sldId id="511" r:id="rId21"/>
    <p:sldId id="515" r:id="rId22"/>
    <p:sldId id="516" r:id="rId23"/>
    <p:sldId id="517" r:id="rId24"/>
    <p:sldId id="518" r:id="rId25"/>
    <p:sldId id="519" r:id="rId26"/>
    <p:sldId id="520" r:id="rId27"/>
    <p:sldId id="521" r:id="rId28"/>
    <p:sldId id="522" r:id="rId29"/>
    <p:sldId id="523" r:id="rId30"/>
    <p:sldId id="524" r:id="rId31"/>
    <p:sldId id="530" r:id="rId32"/>
    <p:sldId id="3705" r:id="rId33"/>
    <p:sldId id="266" r:id="rId34"/>
    <p:sldId id="284" r:id="rId35"/>
    <p:sldId id="285" r:id="rId36"/>
    <p:sldId id="331" r:id="rId37"/>
    <p:sldId id="335" r:id="rId38"/>
    <p:sldId id="287" r:id="rId39"/>
    <p:sldId id="288" r:id="rId40"/>
    <p:sldId id="267" r:id="rId41"/>
    <p:sldId id="259" r:id="rId42"/>
    <p:sldId id="257" r:id="rId43"/>
    <p:sldId id="262" r:id="rId44"/>
    <p:sldId id="264" r:id="rId45"/>
    <p:sldId id="281" r:id="rId46"/>
    <p:sldId id="332" r:id="rId47"/>
    <p:sldId id="261" r:id="rId48"/>
    <p:sldId id="333" r:id="rId49"/>
    <p:sldId id="334" r:id="rId50"/>
    <p:sldId id="268" r:id="rId51"/>
    <p:sldId id="263" r:id="rId52"/>
    <p:sldId id="283" r:id="rId53"/>
    <p:sldId id="279" r:id="rId54"/>
    <p:sldId id="260" r:id="rId55"/>
    <p:sldId id="531" r:id="rId56"/>
    <p:sldId id="401" r:id="rId57"/>
    <p:sldId id="341" r:id="rId58"/>
    <p:sldId id="383" r:id="rId59"/>
    <p:sldId id="326" r:id="rId60"/>
    <p:sldId id="3704" r:id="rId61"/>
    <p:sldId id="650" r:id="rId62"/>
    <p:sldId id="291" r:id="rId63"/>
    <p:sldId id="293" r:id="rId64"/>
    <p:sldId id="651" r:id="rId65"/>
    <p:sldId id="3707" r:id="rId66"/>
    <p:sldId id="526" r:id="rId67"/>
    <p:sldId id="3715" r:id="rId68"/>
    <p:sldId id="3712" r:id="rId69"/>
    <p:sldId id="3727" r:id="rId70"/>
    <p:sldId id="3728" r:id="rId71"/>
    <p:sldId id="3729" r:id="rId72"/>
    <p:sldId id="3714" r:id="rId73"/>
    <p:sldId id="3713" r:id="rId74"/>
    <p:sldId id="3716" r:id="rId75"/>
    <p:sldId id="3719" r:id="rId76"/>
    <p:sldId id="3720" r:id="rId77"/>
    <p:sldId id="3721" r:id="rId78"/>
    <p:sldId id="3722" r:id="rId79"/>
    <p:sldId id="3723" r:id="rId80"/>
    <p:sldId id="3724" r:id="rId81"/>
    <p:sldId id="3726" r:id="rId82"/>
    <p:sldId id="3718" r:id="rId83"/>
    <p:sldId id="3725" r:id="rId84"/>
    <p:sldId id="528" r:id="rId85"/>
    <p:sldId id="394" r:id="rId86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007528-632F-41F8-B089-20F1B388F3D8}" v="15" dt="2025-03-06T08:25:10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15" autoAdjust="0"/>
    <p:restoredTop sz="88732" autoAdjust="0"/>
  </p:normalViewPr>
  <p:slideViewPr>
    <p:cSldViewPr>
      <p:cViewPr varScale="1">
        <p:scale>
          <a:sx n="54" d="100"/>
          <a:sy n="54" d="100"/>
        </p:scale>
        <p:origin x="191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C3E40-99DC-4A05-955C-C509FA8BC1A6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522D5-2BE2-42B2-A3FE-969896C487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2639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F099D-5A53-4739-98D1-E220EB1795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6EDAB-4E7A-4929-BA5B-E411B5C10D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290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Waarom werken met deze oplossing?</a:t>
            </a:r>
          </a:p>
          <a:p>
            <a:endParaRPr lang="nl-BE" dirty="0"/>
          </a:p>
          <a:p>
            <a:r>
              <a:rPr lang="nl-BE" dirty="0"/>
              <a:t>Ik som hier een paar punten op waarom we dit doen en je moet dit breed zien.</a:t>
            </a:r>
          </a:p>
          <a:p>
            <a:r>
              <a:rPr lang="nl-BE" dirty="0"/>
              <a:t>Dit zijn dikwijls punten die in de sector zeer breed gedragen worden.</a:t>
            </a:r>
          </a:p>
          <a:p>
            <a:endParaRPr lang="nl-BE" dirty="0"/>
          </a:p>
          <a:p>
            <a:r>
              <a:rPr lang="nl-BE" dirty="0"/>
              <a:t>Het goede voorbeeld,  het openbaar domein heeft lang uitstel gekregen maar moet ook nu aan strenge voorwaarde voldoen.</a:t>
            </a:r>
          </a:p>
          <a:p>
            <a:endParaRPr lang="nl-BE" dirty="0"/>
          </a:p>
          <a:p>
            <a:r>
              <a:rPr lang="nl-BE" dirty="0"/>
              <a:t>Blue deal,  ontharden,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375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geduld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270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Je staat nu zeker niet schuiner dan vroeger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55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Door extreme </a:t>
            </a:r>
            <a:r>
              <a:rPr lang="nl-BE" dirty="0" err="1"/>
              <a:t>droogtes</a:t>
            </a:r>
            <a:r>
              <a:rPr lang="nl-BE" dirty="0"/>
              <a:t> krijgen kelders meer scheuren,  die dan in extreme natte periodes water geven in de kelder,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200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EXTREEM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240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98539-5B1E-9140-9978-1DA08A363559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73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98539-5B1E-9140-9978-1DA08A363559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53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98539-5B1E-9140-9978-1DA08A363559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405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64516" name="Tijdelijke aanduiding voor datum 3"/>
          <p:cNvSpPr>
            <a:spLocks noGrp="1"/>
          </p:cNvSpPr>
          <p:nvPr>
            <p:ph type="dt" sz="quarter" idx="1"/>
          </p:nvPr>
        </p:nvSpPr>
        <p:spPr>
          <a:xfrm>
            <a:off x="0" y="9434513"/>
            <a:ext cx="1206500" cy="496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/>
            <a:fld id="{D802A61B-4C98-418B-9D41-2C8FB94EBA4F}" type="datetime1">
              <a:rPr lang="en-US" altLang="nl-BE" sz="700" smtClean="0">
                <a:latin typeface="Arial" panose="020B0604020202020204" pitchFamily="34" charset="0"/>
              </a:rPr>
              <a:pPr defTabSz="914400"/>
              <a:t>3/17/2025</a:t>
            </a:fld>
            <a:endParaRPr lang="en-US" altLang="nl-BE" sz="700">
              <a:latin typeface="Arial" panose="020B0604020202020204" pitchFamily="34" charset="0"/>
            </a:endParaRPr>
          </a:p>
        </p:txBody>
      </p:sp>
      <p:sp>
        <p:nvSpPr>
          <p:cNvPr id="64517" name="Tijdelijke aanduiding voor dianumm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EBB66FD-F463-40C4-8F6B-3A169BDC9684}" type="slidenum">
              <a:rPr lang="en-US" altLang="nl-BE" sz="700" smtClean="0">
                <a:latin typeface="Arial" panose="020B0604020202020204" pitchFamily="34" charset="0"/>
              </a:rPr>
              <a:pPr/>
              <a:t>57</a:t>
            </a:fld>
            <a:endParaRPr lang="en-US" altLang="nl-BE" sz="7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64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als je geen keuring laat uitvoeren?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/>
          </a:p>
          <a:p>
            <a:r>
              <a:rPr lang="nl-NL"/>
              <a:t>Fluvius volgt hiervoor de procedure zoals op genomen in het MB Keuringen</a:t>
            </a:r>
          </a:p>
          <a:p>
            <a:endParaRPr lang="nl-NL"/>
          </a:p>
          <a:p>
            <a:r>
              <a:rPr lang="nl-NL"/>
              <a:t>Als je geen keuring laat uitvoeren binnen de 120 dagen, stuurt Fluvius een herinnering als start van het aanmaantraject . Je krijgt dan 60 dagen om je keuring alsnog te laten uitvoeren.  Je recht op premie blijft behouden.</a:t>
            </a:r>
          </a:p>
          <a:p>
            <a:endParaRPr lang="nl-NL"/>
          </a:p>
          <a:p>
            <a:r>
              <a:rPr lang="nl-NL"/>
              <a:t>Als er na (120 + 60) dagen geen geldig keuringsattest is, wordt de 1ste aanmaning vanuit Fluvius verstuurd. Na verstrijken van 60 dagen wordt de 2de aanmaning vanuit Fluvius verstuurd, deze is betalend. </a:t>
            </a:r>
          </a:p>
          <a:p>
            <a:r>
              <a:rPr lang="nl-NL"/>
              <a:t>Na verstrijken (60  + 60) dagen, wordt het dossier vanuit Fluvius naar de gemeentelijke handhaver verstuurd.</a:t>
            </a:r>
          </a:p>
          <a:p>
            <a:r>
              <a:rPr lang="nl-NL"/>
              <a:t>Je hebt maximaal 10 maanden om je keuringsdossier in orde te krijgen voor de handhaving ( milieuovertreding) opstart.</a:t>
            </a:r>
          </a:p>
          <a:p>
            <a:endParaRPr lang="nl-NL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als je keuring niet in orde is?</a:t>
            </a:r>
          </a:p>
          <a:p>
            <a:r>
              <a:rPr lang="nl-B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termijn om je dossier in orde te brengen is dezelfde: </a:t>
            </a:r>
          </a:p>
          <a:p>
            <a:pPr marL="685800" indent="213360">
              <a:lnSpc>
                <a:spcPct val="107000"/>
              </a:lnSpc>
            </a:pPr>
            <a:r>
              <a:rPr lang="nl-B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Binnen de 120 werkdagen + herinnering  van 60 dagen </a:t>
            </a:r>
          </a:p>
          <a:p>
            <a:pPr marL="685800" indent="213360">
              <a:lnSpc>
                <a:spcPct val="107000"/>
              </a:lnSpc>
            </a:pPr>
            <a:r>
              <a:rPr lang="nl-B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nl-BE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</a:t>
            </a:r>
            <a:r>
              <a:rPr lang="nl-B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Aanmaning: 60 dagen </a:t>
            </a:r>
          </a:p>
          <a:p>
            <a:pPr marL="685800" indent="213360">
              <a:lnSpc>
                <a:spcPct val="107000"/>
              </a:lnSpc>
            </a:pPr>
            <a:r>
              <a:rPr lang="nl-B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BE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nl-B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Aanmaning: 60 dagen</a:t>
            </a:r>
          </a:p>
          <a:p>
            <a:pPr marL="685800" indent="213360">
              <a:lnSpc>
                <a:spcPct val="107000"/>
              </a:lnSpc>
              <a:spcAft>
                <a:spcPts val="800"/>
              </a:spcAft>
            </a:pPr>
            <a:r>
              <a:rPr lang="nl-B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verstrijken van  10 maanden (120 + 60 + 60 + 60 dagen): dossier naar de gemeentelijke handhaver</a:t>
            </a: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98539-5B1E-9140-9978-1DA08A363559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01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98539-5B1E-9140-9978-1DA08A363559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82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Enkele belangrijke woorden zijn tegenwoordig </a:t>
            </a:r>
          </a:p>
          <a:p>
            <a:endParaRPr lang="nl-BE" dirty="0"/>
          </a:p>
          <a:p>
            <a:r>
              <a:rPr lang="nl-BE" dirty="0"/>
              <a:t>WARMTE EILANDEN</a:t>
            </a:r>
          </a:p>
          <a:p>
            <a:r>
              <a:rPr lang="nl-BE" dirty="0"/>
              <a:t>BUFFERING</a:t>
            </a:r>
          </a:p>
          <a:p>
            <a:r>
              <a:rPr lang="nl-BE" dirty="0"/>
              <a:t>BIO DIEVERCITEIT</a:t>
            </a:r>
          </a:p>
          <a:p>
            <a:r>
              <a:rPr lang="nl-BE" dirty="0"/>
              <a:t>STRAAT BEELD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66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98539-5B1E-9140-9978-1DA08A363559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46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Voorlopige uitzondeling zijn de zonnepanelen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98539-5B1E-9140-9978-1DA08A363559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04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Bij 29°C is de kiezel 51°C en het gras 35°C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043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Dit is een rekenvoorbeeld van hoeveel water we kunnen opvangen op het openbaar domein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0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 kunnen op het openbaar domein werken aan de biodiversiteit van onze omgeving,  laat het gras groeien maar om toch een mooie/onderhouden gevoel te krijgen kunnen we de rand maaien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39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Groen infiltratieberm = geen afstroming =&gt; dus minder water overlast in de vallei</a:t>
            </a:r>
          </a:p>
          <a:p>
            <a:r>
              <a:rPr lang="nl-BE" b="1" dirty="0" err="1"/>
              <a:t>Herbruik</a:t>
            </a:r>
            <a:r>
              <a:rPr lang="nl-BE" b="1" dirty="0"/>
              <a:t> is een zeer moeilijke !</a:t>
            </a:r>
          </a:p>
          <a:p>
            <a:r>
              <a:rPr lang="nl-BE" dirty="0"/>
              <a:t>Groen infiltratieberm = infiltreert,  al is het traag op sommige plaatsen</a:t>
            </a:r>
          </a:p>
          <a:p>
            <a:r>
              <a:rPr lang="nl-BE" dirty="0"/>
              <a:t>Buffering + infiltratie in de poreuze buizen als extra in dit project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30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8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Mensen willen geen hoog gras voor de deur</a:t>
            </a:r>
          </a:p>
          <a:p>
            <a:r>
              <a:rPr lang="nl-BE" dirty="0"/>
              <a:t>Vast rijden in de modder</a:t>
            </a:r>
          </a:p>
          <a:p>
            <a:r>
              <a:rPr lang="nl-BE" dirty="0"/>
              <a:t>Parkeren</a:t>
            </a:r>
          </a:p>
          <a:p>
            <a:r>
              <a:rPr lang="nl-BE" dirty="0"/>
              <a:t>Een opmerking over schuin staan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934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Geduld en het komt goed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04EF7-0091-4E0D-92EE-271AB915144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4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344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546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41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ofdstukscherm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4">
            <a:extLst>
              <a:ext uri="{FF2B5EF4-FFF2-40B4-BE49-F238E27FC236}">
                <a16:creationId xmlns:a16="http://schemas.microsoft.com/office/drawing/2014/main" id="{E0D8DE75-3493-A642-AA16-75410114C6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9000" y="1"/>
            <a:ext cx="5715000" cy="6869113"/>
          </a:xfrm>
          <a:solidFill>
            <a:schemeClr val="bg1">
              <a:lumMod val="95000"/>
            </a:schemeClr>
          </a:solidFill>
        </p:spPr>
        <p:txBody>
          <a:bodyPr lIns="3600000" tIns="2880000" rIns="288000">
            <a:normAutofit/>
          </a:bodyPr>
          <a:lstStyle>
            <a:lvl1pPr marL="0" indent="0" algn="r">
              <a:buNone/>
              <a:defRPr sz="135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0932080-C2AB-E64B-B208-5F2BF0F8A2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-1" y="0"/>
            <a:ext cx="712454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GB"/>
              <a:t>   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90E49B-E28F-E04A-952A-60081EC69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95" y="714250"/>
            <a:ext cx="4471265" cy="1672402"/>
          </a:xfrm>
        </p:spPr>
        <p:txBody>
          <a:bodyPr anchor="t">
            <a:noAutofit/>
          </a:bodyPr>
          <a:lstStyle>
            <a:lvl1pPr marL="11906" indent="-11906">
              <a:tabLst/>
              <a:defRPr sz="3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nl-NL"/>
              <a:t># 1 Hoofdstuktitel</a:t>
            </a:r>
            <a:br>
              <a:rPr lang="nl-NL"/>
            </a:br>
            <a:endParaRPr lang="en-GB"/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C8BD1D58-A58E-F741-90CA-57DE8A0A76B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28839" y="6235054"/>
            <a:ext cx="866700" cy="378832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494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3B07D-9B6F-AC4C-BDE2-22F6E119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67" y="274771"/>
            <a:ext cx="6466262" cy="1325563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F88717-53D7-6B45-A050-CBB11BEC6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67" y="1865445"/>
            <a:ext cx="7115027" cy="3812025"/>
          </a:xfrm>
        </p:spPr>
        <p:txBody>
          <a:bodyPr>
            <a:noAutofit/>
          </a:bodyPr>
          <a:lstStyle>
            <a:lvl1pPr marL="172644" indent="-172644">
              <a:lnSpc>
                <a:spcPct val="85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5996" indent="-133352">
              <a:lnSpc>
                <a:spcPct val="85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Systeemlettertype"/>
              <a:buChar char="-"/>
              <a:tabLst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39348" indent="-133352">
              <a:lnSpc>
                <a:spcPct val="85000"/>
              </a:lnSpc>
              <a:spcBef>
                <a:spcPts val="225"/>
              </a:spcBef>
              <a:spcAft>
                <a:spcPts val="3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72700" indent="-133352">
              <a:lnSpc>
                <a:spcPct val="85000"/>
              </a:lnSpc>
              <a:spcBef>
                <a:spcPts val="150"/>
              </a:spcBef>
              <a:spcAft>
                <a:spcPts val="300"/>
              </a:spcAft>
              <a:buClr>
                <a:srgbClr val="B2D234"/>
              </a:buClr>
              <a:buFont typeface="Courier New" panose="02070309020205020404" pitchFamily="49" charset="0"/>
              <a:buChar char="o"/>
              <a:tabLst/>
              <a:defRPr sz="1050"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C1E4F-8774-5342-AE68-60FE06A9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8306" y="6253425"/>
            <a:ext cx="1187133" cy="413382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750"/>
            </a:lvl1pPr>
          </a:lstStyle>
          <a:p>
            <a:r>
              <a:rPr lang="nl-BE"/>
              <a:t>november 2023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8D06DB-C709-5A41-8480-53353F6E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7277" y="6253425"/>
            <a:ext cx="4900352" cy="413382"/>
          </a:xfrm>
        </p:spPr>
        <p:txBody>
          <a:bodyPr/>
          <a:lstStyle>
            <a:lvl1pPr>
              <a:defRPr sz="750"/>
            </a:lvl1pPr>
          </a:lstStyle>
          <a:p>
            <a:r>
              <a:rPr lang="en-GB"/>
              <a:t>Infovergadering afkoppeling riolering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95D411-CEA8-554D-BED9-4379B873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837" y="6253426"/>
            <a:ext cx="352338" cy="413382"/>
          </a:xfrm>
        </p:spPr>
        <p:txBody>
          <a:bodyPr/>
          <a:lstStyle>
            <a:lvl1pPr>
              <a:defRPr sz="750"/>
            </a:lvl1pPr>
          </a:lstStyle>
          <a:p>
            <a:fld id="{0D55AD90-E753-AA4D-96BD-B26D74333C3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6A423BC-CC51-3044-8831-0BAB7FFCC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175" y="454157"/>
            <a:ext cx="885825" cy="12319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B1983D2-3597-7748-977B-8AAB3BF583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08" y="6239778"/>
            <a:ext cx="866700" cy="3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D150C4-575B-E1BC-46B4-81B19C836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F78725B-4A84-F566-0CE9-94DA40C30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7D9237-7025-6E4D-5320-C9BA509F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FC3914-690B-D783-0B90-99A43146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4E702A-BCE6-89D1-ACBF-2BABB24C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775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0E02E-5D5B-801E-B643-455DD925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03E2EF-77CA-3A0E-0E2C-F1BB320A3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90D261-C48E-9ED0-8E82-64F080B6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041949-6AFF-1977-7E32-892FAEE70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6E04ED-9FD9-1F82-3558-84AF48FD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9316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F3A97-C02C-E01F-9ACA-73BE1959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BF8123-9D6D-7C5D-1BB6-AB6B42B92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7F2ECB-92AA-AC91-EE04-1CC3D897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66EC64-723D-EAC3-A0B7-5F42191E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EA6543-C41D-1E35-DE9B-1C7E7F20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7279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58B9F-7E8E-3631-03CE-0D8A8F6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11982E-B9EE-EC3F-D04B-ECEBA7483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7BDCAE-367D-B10B-0885-F25FF58D0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3FB877D-80A3-A503-7A25-837D598D2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931127-3FCC-1D92-1286-FE7F6CDA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EB3F03-95E8-F0D3-4955-731436EF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3473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E7458-84BF-6201-8618-2C0D5DB2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892005-39AE-9CCF-4674-610524562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C5AA1B-22CF-6BF1-0709-FCB519F10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98BC1D-F190-E843-BB70-2352C54AB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44321F-4D9A-76C3-4E5B-A31DD7F96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5999B52-3CE0-047C-FE92-F695C0CE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D1FD065-7CCB-E539-99AC-29D1F77B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B0FB418-5DC8-9379-3388-052AD0FF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736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2F84B-2C0E-F66C-3E4F-2C2421F2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4F21D5-F315-B471-0160-30DBB094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B1AA61D-7827-ABCD-2C40-ED668C46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6F6243-4752-DD02-9DF6-88B86BFE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719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4749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27D64B-A027-E57D-CAE2-532E2350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7CF025-1929-7975-CE5F-A3C3634A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E15FEC-F178-F31F-6C1F-3147489E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8558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6D501-8F7A-4C91-F63D-472A9A18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D9EABE-1127-97FD-86BC-2B3DEF2C9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F95564-2B21-6EED-B288-08F1C1A1D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A157393-BC3F-5C26-8DED-A16663E0F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28AF6F-02E5-FE63-C6B1-F1347E1C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BFD9AD-08E0-D77A-8641-D61FA05D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232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31015-1594-716B-8A85-A1B9E5C9A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17AD97A-C515-E39B-1032-C14921D4B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02BE6C-B0DC-8EC8-CA95-08058194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F7E325-1174-1F73-D8CC-15737024A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2EAB5D3-3A5B-F567-2E74-70A569A1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3B6B70-41BC-7196-A26C-1C98BE12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9678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50784-D4D7-7FA5-EBD9-C7DF68DA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A19D590-FA13-38AD-13B7-353CE1AA3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4EF900-31BF-D1AF-30F6-7796E06A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9537BE-C5F6-3F5C-0BE6-A1F31EE9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E93039-486A-0CB4-8C6D-CD730CF9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48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6026B2-D97C-A91D-83B6-E67ED7FA9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DC6B29D-3E42-40CA-0AFE-5FD1D1C1A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096113-D1E3-4F22-5573-41B9D7DF8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9E4C91-1293-F4F9-3100-823DDE999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3FC5B0-E378-5AA0-44A6-21C08D65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7652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3B07D-9B6F-AC4C-BDE2-22F6E119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67" y="274771"/>
            <a:ext cx="6466262" cy="1325563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F88717-53D7-6B45-A050-CBB11BEC6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67" y="1865445"/>
            <a:ext cx="7115027" cy="3812025"/>
          </a:xfrm>
        </p:spPr>
        <p:txBody>
          <a:bodyPr>
            <a:noAutofit/>
          </a:bodyPr>
          <a:lstStyle>
            <a:lvl1pPr marL="172641" indent="-172641">
              <a:lnSpc>
                <a:spcPct val="85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5991" indent="-133350">
              <a:lnSpc>
                <a:spcPct val="85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Systeemlettertype"/>
              <a:buChar char="-"/>
              <a:tabLst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39341" indent="-133350">
              <a:lnSpc>
                <a:spcPct val="85000"/>
              </a:lnSpc>
              <a:spcBef>
                <a:spcPts val="225"/>
              </a:spcBef>
              <a:spcAft>
                <a:spcPts val="3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72691" indent="-133350">
              <a:lnSpc>
                <a:spcPct val="85000"/>
              </a:lnSpc>
              <a:spcBef>
                <a:spcPts val="150"/>
              </a:spcBef>
              <a:spcAft>
                <a:spcPts val="300"/>
              </a:spcAft>
              <a:buClr>
                <a:srgbClr val="B2D234"/>
              </a:buClr>
              <a:buFont typeface="Courier New" panose="02070309020205020404" pitchFamily="49" charset="0"/>
              <a:buChar char="o"/>
              <a:tabLst/>
              <a:defRPr sz="1050"/>
            </a:lvl4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C1E4F-8774-5342-AE68-60FE06A9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8306" y="6253425"/>
            <a:ext cx="1187133" cy="413382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750"/>
            </a:lvl1pPr>
          </a:lstStyle>
          <a:p>
            <a:fld id="{C4E792F7-6FDD-4693-88AD-E13C9368EB46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8D06DB-C709-5A41-8480-53353F6E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7277" y="6253425"/>
            <a:ext cx="4900352" cy="413382"/>
          </a:xfrm>
        </p:spPr>
        <p:txBody>
          <a:bodyPr/>
          <a:lstStyle>
            <a:lvl1pPr>
              <a:defRPr sz="750"/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95D411-CEA8-554D-BED9-4379B873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837" y="6253426"/>
            <a:ext cx="352338" cy="413382"/>
          </a:xfrm>
        </p:spPr>
        <p:txBody>
          <a:bodyPr/>
          <a:lstStyle>
            <a:lvl1pPr>
              <a:defRPr sz="750"/>
            </a:lvl1pPr>
          </a:lstStyle>
          <a:p>
            <a:fld id="{DE21380A-870C-4A92-B564-E007A28FE5A1}" type="slidenum">
              <a:rPr lang="nl-BE" smtClean="0"/>
              <a:t>‹nr.›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6A423BC-CC51-3044-8831-0BAB7FFC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175" y="454157"/>
            <a:ext cx="885825" cy="1231900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BD9C4613-6B3C-3546-8EBD-89C58E975CA2}"/>
              </a:ext>
            </a:extLst>
          </p:cNvPr>
          <p:cNvSpPr/>
          <p:nvPr/>
        </p:nvSpPr>
        <p:spPr>
          <a:xfrm>
            <a:off x="8259898" y="6437257"/>
            <a:ext cx="3428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B1983D2-3597-7748-977B-8AAB3BF58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8" y="6239778"/>
            <a:ext cx="866700" cy="3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scre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3612A926-71F2-4B43-A5FF-8C50FDF925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432000">
            <a:normAutofit/>
          </a:bodyPr>
          <a:lstStyle>
            <a:lvl1pPr algn="ctr">
              <a:defRPr sz="135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B5D2E92-0870-B54F-AF15-BEEAF98A09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109925"/>
            <a:ext cx="9144000" cy="151265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7369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640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0160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9011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355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780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66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038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3E2B9-8312-42A1-8E48-87D526510B7F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5E692-2B10-4ECA-B634-7B633AB0D8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2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9C8AAA0-A379-685B-1C34-ED7AF9F5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2B80B9-8AE4-2F21-381B-AFE00E6FF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E3687C-6536-BB31-50AC-32A6D0E7B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AC270-69A8-4142-BBED-97E7B951C283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121773-1D36-B119-89E8-D6A6FEA7F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3B5406-EC40-9B2B-F51E-EF52B1482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7A516-0160-43EF-BE9B-BF0D96B65B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9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3.png"/><Relationship Id="rId7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3.png"/><Relationship Id="rId7" Type="http://schemas.openxmlformats.org/officeDocument/2006/relationships/image" Target="../media/image1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eotec.be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hyperlink" Target="http://www.geotec.be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3.png"/><Relationship Id="rId7" Type="http://schemas.openxmlformats.org/officeDocument/2006/relationships/image" Target="../media/image8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Relationship Id="rId9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3.png"/><Relationship Id="rId7" Type="http://schemas.openxmlformats.org/officeDocument/2006/relationships/image" Target="../media/image9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Relationship Id="rId9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3.png"/><Relationship Id="rId7" Type="http://schemas.openxmlformats.org/officeDocument/2006/relationships/image" Target="../media/image9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3.png"/><Relationship Id="rId7" Type="http://schemas.openxmlformats.org/officeDocument/2006/relationships/image" Target="../media/image10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Relationship Id="rId9" Type="http://schemas.openxmlformats.org/officeDocument/2006/relationships/image" Target="../media/image10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3.png"/><Relationship Id="rId7" Type="http://schemas.openxmlformats.org/officeDocument/2006/relationships/image" Target="../media/image10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rmans.be" TargetMode="External"/><Relationship Id="rId3" Type="http://schemas.openxmlformats.org/officeDocument/2006/relationships/image" Target="../media/image13.png"/><Relationship Id="rId7" Type="http://schemas.openxmlformats.org/officeDocument/2006/relationships/hyperlink" Target="mailto:info@geotec.b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Relationship Id="rId9" Type="http://schemas.openxmlformats.org/officeDocument/2006/relationships/hyperlink" Target="mailto:Openbare.werken@lummen.be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98683"/>
            <a:ext cx="7772400" cy="4260394"/>
          </a:xfrm>
        </p:spPr>
        <p:txBody>
          <a:bodyPr>
            <a:normAutofit fontScale="90000"/>
          </a:bodyPr>
          <a:lstStyle/>
          <a:p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r>
              <a:rPr lang="nl-NL" b="1" dirty="0">
                <a:cs typeface="Times New Roman" panose="02020603050405020304" pitchFamily="18" charset="0"/>
              </a:rPr>
              <a:t>Infoavond</a:t>
            </a:r>
            <a:br>
              <a:rPr lang="nl-NL" dirty="0">
                <a:cs typeface="Times New Roman" panose="02020603050405020304" pitchFamily="18" charset="0"/>
              </a:rPr>
            </a:br>
            <a:r>
              <a:rPr lang="nl-NL" sz="3600" dirty="0">
                <a:cs typeface="Times New Roman" panose="02020603050405020304" pitchFamily="18" charset="0"/>
              </a:rPr>
              <a:t>Bremstraat – Spreeuwenstraat – Waterstraat – Hoefstraat – </a:t>
            </a:r>
            <a:r>
              <a:rPr lang="nl-NL" sz="3600" dirty="0" err="1">
                <a:cs typeface="Times New Roman" panose="02020603050405020304" pitchFamily="18" charset="0"/>
              </a:rPr>
              <a:t>Ashoekstraat</a:t>
            </a: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dirty="0">
                <a:cs typeface="Times New Roman" panose="02020603050405020304" pitchFamily="18" charset="0"/>
              </a:rPr>
            </a:br>
            <a:br>
              <a:rPr lang="nl-NL" sz="2800" dirty="0">
                <a:cs typeface="Times New Roman" panose="02020603050405020304" pitchFamily="18" charset="0"/>
              </a:rPr>
            </a:br>
            <a:br>
              <a:rPr lang="nl-NL" sz="1700" i="1" dirty="0">
                <a:cs typeface="Times New Roman" panose="02020603050405020304" pitchFamily="18" charset="0"/>
              </a:rPr>
            </a:br>
            <a:endParaRPr lang="nl-BE" i="1" dirty="0"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782204"/>
            <a:ext cx="2880320" cy="113662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92DF43A-1F0D-C912-09BD-0CF265D01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5D80C7-292F-6EAF-5D2C-392946712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8" y="413287"/>
            <a:ext cx="2983877" cy="15386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B720DC1-90A9-2C76-C102-1BC63B672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64614"/>
            <a:ext cx="2497831" cy="882854"/>
          </a:xfrm>
          <a:prstGeom prst="rect">
            <a:avLst/>
          </a:prstGeom>
        </p:spPr>
      </p:pic>
      <p:pic>
        <p:nvPicPr>
          <p:cNvPr id="1026" name="Picture 2" descr="Studiebureau Jonckheere">
            <a:extLst>
              <a:ext uri="{FF2B5EF4-FFF2-40B4-BE49-F238E27FC236}">
                <a16:creationId xmlns:a16="http://schemas.microsoft.com/office/drawing/2014/main" id="{1D16CF84-4305-B712-0902-97CCEAE6C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 b="5762"/>
          <a:stretch/>
        </p:blipFill>
        <p:spPr bwMode="auto">
          <a:xfrm>
            <a:off x="323528" y="5068409"/>
            <a:ext cx="132354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jdelijke aanduiding voor voettekst 7">
            <a:extLst>
              <a:ext uri="{FF2B5EF4-FFF2-40B4-BE49-F238E27FC236}">
                <a16:creationId xmlns:a16="http://schemas.microsoft.com/office/drawing/2014/main" id="{47A26885-8B39-664B-19AD-5DC9ABED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3800" y="0"/>
            <a:ext cx="1800200" cy="338098"/>
          </a:xfrm>
        </p:spPr>
        <p:txBody>
          <a:bodyPr/>
          <a:lstStyle/>
          <a:p>
            <a:r>
              <a:rPr lang="nl-BE" dirty="0"/>
              <a:t>Dinsdag 18 maart 2025</a:t>
            </a:r>
          </a:p>
        </p:txBody>
      </p:sp>
    </p:spTree>
    <p:extLst>
      <p:ext uri="{BB962C8B-B14F-4D97-AF65-F5344CB8AC3E}">
        <p14:creationId xmlns:p14="http://schemas.microsoft.com/office/powerpoint/2010/main" val="223404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Tussen woning nr. 36 en de Waterstraat </a:t>
            </a:r>
            <a:endParaRPr lang="nl-BE" sz="2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13619DB-3B43-EE39-3983-195A5CD17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20888"/>
            <a:ext cx="9144000" cy="25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5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Tussen de Waterstraat en de 6 Septemberstraat </a:t>
            </a:r>
            <a:endParaRPr lang="nl-BE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6847B2-4A0B-34CA-02DC-1D38A608B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567" y="2439497"/>
            <a:ext cx="7452321" cy="25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85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Waterstraat</a:t>
            </a:r>
            <a:endParaRPr lang="nl-BE" sz="2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4E57422-05FC-20CE-87E1-22AF30F7C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381153"/>
            <a:ext cx="9144000" cy="241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6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modeldwarsprofiel</a:t>
            </a:r>
            <a:endParaRPr lang="nl-BE" sz="240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15C115A-0A73-4CE9-E55F-599F729D9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47" y="2197764"/>
            <a:ext cx="8040818" cy="338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Verhoogde verkeersinrichting – </a:t>
            </a:r>
            <a:r>
              <a:rPr lang="nl-BE" sz="2000" dirty="0" err="1"/>
              <a:t>thv</a:t>
            </a:r>
            <a:r>
              <a:rPr lang="nl-BE" sz="2000" dirty="0"/>
              <a:t> nr.8-10</a:t>
            </a:r>
            <a:endParaRPr lang="nl-BE" sz="24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6819892-8DB0-75BA-3738-455D59937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5675" y="2090465"/>
            <a:ext cx="5832648" cy="38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8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84A34-F3AA-5D12-BE71-F34837BB3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D711415-FBC6-C653-02C2-57E6D3561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1CA354C3-A0F3-C1D9-CD9A-DE266F198026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44DEF7-FB06-1D1F-BF21-05DA87E30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217BF10-588E-3720-F4A6-7C21E2A90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00FE365-CA69-D87D-9915-CEACD6A24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D81CE33C-F757-265C-01D8-AB441D06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04DB992-93B5-8211-6576-A90C960FD8A4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Verhoogde verkeersinrichtingen – </a:t>
            </a:r>
            <a:r>
              <a:rPr lang="nl-BE" sz="2000" dirty="0" err="1"/>
              <a:t>thv</a:t>
            </a:r>
            <a:r>
              <a:rPr lang="nl-BE" sz="2000" dirty="0"/>
              <a:t> </a:t>
            </a:r>
            <a:r>
              <a:rPr lang="nl-BE" sz="2000" dirty="0" err="1"/>
              <a:t>Lijsterstr</a:t>
            </a:r>
            <a:r>
              <a:rPr lang="nl-BE" sz="2000" dirty="0"/>
              <a:t>. en </a:t>
            </a:r>
            <a:r>
              <a:rPr lang="nl-BE" sz="2000" dirty="0" err="1"/>
              <a:t>Waterstr</a:t>
            </a:r>
            <a:r>
              <a:rPr lang="nl-BE" sz="2000" dirty="0"/>
              <a:t>.</a:t>
            </a:r>
            <a:endParaRPr lang="nl-BE" sz="2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601EA0-4BC6-7C99-AE55-0E9C41F40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8339" y="2266775"/>
            <a:ext cx="3467319" cy="36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92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Projectlocaties en ontwerp</a:t>
            </a:r>
            <a:endParaRPr lang="nl-NL" sz="32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BF80BCC-4AFD-1260-FA3D-524B0B8D12D9}"/>
              </a:ext>
            </a:extLst>
          </p:cNvPr>
          <p:cNvSpPr txBox="1"/>
          <p:nvPr/>
        </p:nvSpPr>
        <p:spPr>
          <a:xfrm>
            <a:off x="323561" y="1568881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 dirty="0">
                <a:solidFill>
                  <a:srgbClr val="FF0000"/>
                </a:solidFill>
              </a:rPr>
              <a:t>Locatie 2</a:t>
            </a:r>
          </a:p>
          <a:p>
            <a:pPr algn="ctr"/>
            <a:r>
              <a:rPr lang="nl-NL" sz="2400" dirty="0"/>
              <a:t>Hoefstraat</a:t>
            </a:r>
            <a:endParaRPr lang="nl-NL" sz="2400" baseline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39E0BA1-EF36-5696-42A7-8BD6977D8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843" y="2489583"/>
            <a:ext cx="4922312" cy="35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1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2: </a:t>
            </a:r>
            <a:r>
              <a:rPr lang="nl-NL" sz="2400" dirty="0"/>
              <a:t>Hoefstraat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534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 riolering: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gescheiden riolering (regen- en vuilwater)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Vuilwater: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Aanleg gresbuis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Regenwater: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Aanleg infiltratiebuizen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Groene infiltratieberm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Afkoppelen privé-riolering woningen</a:t>
            </a:r>
          </a:p>
        </p:txBody>
      </p:sp>
    </p:spTree>
    <p:extLst>
      <p:ext uri="{BB962C8B-B14F-4D97-AF65-F5344CB8AC3E}">
        <p14:creationId xmlns:p14="http://schemas.microsoft.com/office/powerpoint/2010/main" val="339324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2: </a:t>
            </a:r>
            <a:r>
              <a:rPr lang="nl-NL" sz="2400" dirty="0"/>
              <a:t>Hoefstraat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 Wegenis: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Vernieuwen rijweg: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Hoefstraat in beton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van inritten in klinkers</a:t>
            </a:r>
          </a:p>
        </p:txBody>
      </p:sp>
    </p:spTree>
    <p:extLst>
      <p:ext uri="{BB962C8B-B14F-4D97-AF65-F5344CB8AC3E}">
        <p14:creationId xmlns:p14="http://schemas.microsoft.com/office/powerpoint/2010/main" val="3185590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2: </a:t>
            </a:r>
            <a:r>
              <a:rPr lang="nl-NL" sz="2400" dirty="0"/>
              <a:t>Hoefstraat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</a:t>
            </a:r>
            <a:endParaRPr lang="nl-BE" sz="2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4CF130-E1A9-4B6F-357E-7695DABBF4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25" t="3268" r="3125" b="7188"/>
          <a:stretch/>
        </p:blipFill>
        <p:spPr>
          <a:xfrm>
            <a:off x="2175257" y="1558905"/>
            <a:ext cx="6837236" cy="41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2B191F-2164-DABF-2456-3740AD5C3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CFA61C8-BC0E-4CDF-B244-898559BBD95B}"/>
              </a:ext>
            </a:extLst>
          </p:cNvPr>
          <p:cNvSpPr txBox="1"/>
          <p:nvPr/>
        </p:nvSpPr>
        <p:spPr>
          <a:xfrm>
            <a:off x="971600" y="1464027"/>
            <a:ext cx="8172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000" b="1" dirty="0"/>
              <a:t>Opening</a:t>
            </a:r>
            <a:r>
              <a:rPr lang="nl-BE" sz="2000" dirty="0"/>
              <a:t> door de schepen O.W. Dhr. Dirk </a:t>
            </a:r>
            <a:r>
              <a:rPr lang="nl-BE" sz="2000" dirty="0" err="1"/>
              <a:t>Snyers</a:t>
            </a:r>
            <a:endParaRPr lang="nl-B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000" dirty="0"/>
              <a:t>Introductie </a:t>
            </a:r>
            <a:r>
              <a:rPr lang="nl-BE" sz="2000" b="1" dirty="0"/>
              <a:t>project </a:t>
            </a:r>
            <a:r>
              <a:rPr lang="nl-BE" sz="2000" dirty="0"/>
              <a:t>en </a:t>
            </a:r>
            <a:r>
              <a:rPr lang="nl-BE" sz="2000" b="1" dirty="0"/>
              <a:t>projectteam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000" dirty="0"/>
              <a:t>Uitleg </a:t>
            </a:r>
            <a:r>
              <a:rPr lang="nl-BE" sz="2000" b="1" dirty="0"/>
              <a:t>projectteam</a:t>
            </a:r>
            <a:r>
              <a:rPr lang="nl-BE" sz="2000" dirty="0"/>
              <a:t> m.b.t. het ontwerp en de uitvoering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000" dirty="0"/>
              <a:t>Projectlocaties en ontwerp door Dhr. K. Koolen - </a:t>
            </a:r>
            <a:r>
              <a:rPr lang="nl-BE" sz="2000" dirty="0" err="1"/>
              <a:t>Geotec</a:t>
            </a:r>
            <a:endParaRPr lang="nl-BE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000" dirty="0"/>
              <a:t>Waarom deze projecten en afkoppeling thuisriolering door</a:t>
            </a:r>
            <a:br>
              <a:rPr lang="nl-BE" sz="2000" dirty="0"/>
            </a:br>
            <a:r>
              <a:rPr lang="nl-BE" sz="2000" dirty="0"/>
              <a:t>Dhr. K. </a:t>
            </a:r>
            <a:r>
              <a:rPr lang="nl-BE" sz="2000" dirty="0" err="1"/>
              <a:t>Froidmont</a:t>
            </a:r>
            <a:r>
              <a:rPr lang="nl-BE" sz="2000" dirty="0"/>
              <a:t> - Rioolbeheerder Fluvius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000" dirty="0"/>
              <a:t>Toelichting aannemer </a:t>
            </a:r>
            <a:r>
              <a:rPr lang="nl-BE" sz="2000" dirty="0" err="1"/>
              <a:t>ivm</a:t>
            </a:r>
            <a:r>
              <a:rPr lang="nl-BE" sz="2000" dirty="0"/>
              <a:t> aandachtspunten, timing en praktische werking door Dhr. G. </a:t>
            </a:r>
            <a:r>
              <a:rPr lang="nl-BE" sz="2000" dirty="0" err="1"/>
              <a:t>Laermans</a:t>
            </a:r>
            <a:r>
              <a:rPr lang="nl-BE" sz="2000" dirty="0"/>
              <a:t> - Carmans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000" b="1" dirty="0"/>
              <a:t>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000" b="1" dirty="0"/>
              <a:t>Vragen</a:t>
            </a:r>
            <a:r>
              <a:rPr lang="nl-BE" sz="2000" dirty="0"/>
              <a:t>??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000" b="1" dirty="0"/>
              <a:t>Slotwoord</a:t>
            </a:r>
            <a:r>
              <a:rPr lang="nl-BE" sz="2000" dirty="0"/>
              <a:t> door de schepen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04800" y="421816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Hoe verloopt de sessie?</a:t>
            </a:r>
            <a:endParaRPr lang="nl-NL" sz="3200" baseline="0" dirty="0"/>
          </a:p>
        </p:txBody>
      </p:sp>
    </p:spTree>
    <p:extLst>
      <p:ext uri="{BB962C8B-B14F-4D97-AF65-F5344CB8AC3E}">
        <p14:creationId xmlns:p14="http://schemas.microsoft.com/office/powerpoint/2010/main" val="3252382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2: </a:t>
            </a:r>
            <a:r>
              <a:rPr lang="nl-NL" sz="2400" dirty="0"/>
              <a:t>Hoefstraat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modeldwarsprofiel</a:t>
            </a:r>
            <a:endParaRPr lang="nl-BE" sz="24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DB542E-2552-036E-3A3A-1A5B0AE17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534" y="2222312"/>
            <a:ext cx="6404220" cy="372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9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Projectlocaties en ontwerp</a:t>
            </a:r>
            <a:endParaRPr lang="nl-NL" sz="32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BF80BCC-4AFD-1260-FA3D-524B0B8D12D9}"/>
              </a:ext>
            </a:extLst>
          </p:cNvPr>
          <p:cNvSpPr txBox="1"/>
          <p:nvPr/>
        </p:nvSpPr>
        <p:spPr>
          <a:xfrm>
            <a:off x="323561" y="1568881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 dirty="0">
                <a:solidFill>
                  <a:srgbClr val="FF0000"/>
                </a:solidFill>
              </a:rPr>
              <a:t>Locatie 3</a:t>
            </a:r>
          </a:p>
          <a:p>
            <a:pPr algn="ctr"/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14DB51B-90C9-3C49-A257-92E38FA49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3204" y="2475620"/>
            <a:ext cx="4595048" cy="35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3: </a:t>
            </a:r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534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 riolering: </a:t>
            </a:r>
            <a:r>
              <a:rPr lang="nl-BE" sz="2400" dirty="0"/>
              <a:t>(richting </a:t>
            </a:r>
            <a:r>
              <a:rPr lang="nl-BE" sz="2400" dirty="0" err="1"/>
              <a:t>St.Lutgardisstraat</a:t>
            </a:r>
            <a:r>
              <a:rPr lang="nl-BE" sz="2400" dirty="0"/>
              <a:t>)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gescheiden riolering (regen- en vuilwater)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Vuilwater: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Aanleg gresbuizen en PP-buizen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Regenwater: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Gewapend betonbuis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Behoud bestaande riolering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Afkoppelen privé-riolering woningen</a:t>
            </a:r>
          </a:p>
        </p:txBody>
      </p:sp>
    </p:spTree>
    <p:extLst>
      <p:ext uri="{BB962C8B-B14F-4D97-AF65-F5344CB8AC3E}">
        <p14:creationId xmlns:p14="http://schemas.microsoft.com/office/powerpoint/2010/main" val="3558301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867352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3</a:t>
            </a:r>
            <a:r>
              <a:rPr lang="nl-NL" sz="4000" b="1" dirty="0">
                <a:solidFill>
                  <a:srgbClr val="FF0000"/>
                </a:solidFill>
              </a:rPr>
              <a:t>: </a:t>
            </a:r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 wegenis: </a:t>
            </a:r>
            <a:r>
              <a:rPr lang="nl-BE" sz="2400" dirty="0"/>
              <a:t>(richting St.Lutgardisstraat)</a:t>
            </a:r>
            <a:endParaRPr lang="nl-BE" sz="2400" b="1" dirty="0"/>
          </a:p>
          <a:p>
            <a:pPr marL="800100" lvl="1" indent="-342900">
              <a:buFontTx/>
              <a:buChar char="-"/>
            </a:pPr>
            <a:r>
              <a:rPr lang="nl-BE" sz="2400" dirty="0"/>
              <a:t>Vernieuwen rijweg:</a:t>
            </a:r>
          </a:p>
          <a:p>
            <a:pPr marL="1257300" lvl="2" indent="-342900">
              <a:buFontTx/>
              <a:buChar char="-"/>
            </a:pPr>
            <a:r>
              <a:rPr lang="nl-BE" sz="2400" dirty="0" err="1"/>
              <a:t>Ashoekstraat</a:t>
            </a:r>
            <a:r>
              <a:rPr lang="nl-BE" sz="2400" dirty="0"/>
              <a:t> in beton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van inritten in klinkers</a:t>
            </a:r>
          </a:p>
        </p:txBody>
      </p:sp>
    </p:spTree>
    <p:extLst>
      <p:ext uri="{BB962C8B-B14F-4D97-AF65-F5344CB8AC3E}">
        <p14:creationId xmlns:p14="http://schemas.microsoft.com/office/powerpoint/2010/main" val="176586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3: </a:t>
            </a:r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</a:t>
            </a:r>
            <a:endParaRPr lang="nl-BE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F7C38D-E642-17CC-09E4-3D8C6BB35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668" y="1507683"/>
            <a:ext cx="6899836" cy="454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28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3: </a:t>
            </a:r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modeldwarsprofiel</a:t>
            </a:r>
            <a:endParaRPr lang="nl-BE" sz="2400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2623BD8-F8CA-2766-2DAF-B702C7E03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910" y="2207447"/>
            <a:ext cx="6509636" cy="38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73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3: </a:t>
            </a:r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534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 riolering: </a:t>
            </a:r>
            <a:r>
              <a:rPr lang="nl-BE" sz="2400" dirty="0"/>
              <a:t>(richting Larenstraat)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gescheiden riolering (regen- en vuilwater)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Vuilwater: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Aanleg gresbuis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Regenwater: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Behoud bestaande grachten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Behoud bestaande buizen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Afkoppelen privé-riolering woningen</a:t>
            </a:r>
          </a:p>
        </p:txBody>
      </p:sp>
    </p:spTree>
    <p:extLst>
      <p:ext uri="{BB962C8B-B14F-4D97-AF65-F5344CB8AC3E}">
        <p14:creationId xmlns:p14="http://schemas.microsoft.com/office/powerpoint/2010/main" val="2073012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838662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3</a:t>
            </a:r>
            <a:r>
              <a:rPr lang="nl-NL" sz="4000" b="1" dirty="0">
                <a:solidFill>
                  <a:srgbClr val="FF0000"/>
                </a:solidFill>
              </a:rPr>
              <a:t>: </a:t>
            </a:r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 wegenis: </a:t>
            </a:r>
            <a:r>
              <a:rPr lang="nl-BE" sz="2400" dirty="0"/>
              <a:t>(richting Larenstraat)</a:t>
            </a:r>
            <a:endParaRPr lang="nl-BE" sz="2400" b="1" dirty="0"/>
          </a:p>
          <a:p>
            <a:pPr marL="800100" lvl="1" indent="-342900">
              <a:buFontTx/>
              <a:buChar char="-"/>
            </a:pPr>
            <a:r>
              <a:rPr lang="nl-BE" sz="2400" dirty="0"/>
              <a:t>Vernieuwen rijweg:</a:t>
            </a:r>
          </a:p>
          <a:p>
            <a:pPr marL="1257300" lvl="2" indent="-342900">
              <a:buFontTx/>
              <a:buChar char="-"/>
            </a:pPr>
            <a:r>
              <a:rPr lang="nl-BE" sz="2400" dirty="0" err="1"/>
              <a:t>Ashoekstraat</a:t>
            </a:r>
            <a:r>
              <a:rPr lang="nl-BE" sz="2400" dirty="0"/>
              <a:t> herstellen in asfalt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Behoud bestaande kantopsluiting mits frezen van </a:t>
            </a:r>
            <a:r>
              <a:rPr lang="nl-BE" sz="2400" dirty="0" err="1"/>
              <a:t>opkant</a:t>
            </a:r>
            <a:r>
              <a:rPr lang="nl-BE" sz="2400" dirty="0"/>
              <a:t> om water in de berm te laten infiltreren</a:t>
            </a:r>
          </a:p>
        </p:txBody>
      </p:sp>
    </p:spTree>
    <p:extLst>
      <p:ext uri="{BB962C8B-B14F-4D97-AF65-F5344CB8AC3E}">
        <p14:creationId xmlns:p14="http://schemas.microsoft.com/office/powerpoint/2010/main" val="1517795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3: </a:t>
            </a:r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</a:t>
            </a:r>
            <a:endParaRPr lang="nl-BE" sz="2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CFB4A41-7D8E-18CD-AC96-0E7D2CBC3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20966"/>
            <a:ext cx="9144000" cy="28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32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3: </a:t>
            </a:r>
            <a:r>
              <a:rPr lang="nl-NL" sz="2400" dirty="0" err="1"/>
              <a:t>Ashoekstraat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modeldwarsprofiel en detail</a:t>
            </a:r>
            <a:endParaRPr lang="nl-BE" sz="2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5E552C8-BD94-F150-1D7A-FBB8D50C8C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9822"/>
          <a:stretch/>
        </p:blipFill>
        <p:spPr>
          <a:xfrm>
            <a:off x="755576" y="2181296"/>
            <a:ext cx="6700004" cy="34799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9C8906-169F-C7B3-7580-E129A3485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226" y="1319408"/>
            <a:ext cx="2553056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62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2B191F-2164-DABF-2456-3740AD5C3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Opening Infovergadering</a:t>
            </a:r>
            <a:endParaRPr lang="nl-NL" sz="32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2C610D5-808E-4628-C2CB-983B346B3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134087"/>
            <a:ext cx="9144000" cy="30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97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8BFFF-3407-B008-5709-F6E424295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A5B78D3-CF9F-3612-661D-3299E56A1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7EC6E986-E32C-B62D-C1EB-C251B47D99D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Referentiebeelden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9E4DBA-0805-00D6-C605-07D8EECE2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061A7DB-7AFC-66AF-304A-8BDF4DF92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B28E894-EB64-1A1A-F315-78C31B2B8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0CE3444D-AE7A-D5BA-30C4-6C9E1D680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aarom elke berm binnenkort op een wadi lijkt: “Het beleid is wereldvreemd”  | Het Nieuwsblad Mobile">
            <a:extLst>
              <a:ext uri="{FF2B5EF4-FFF2-40B4-BE49-F238E27FC236}">
                <a16:creationId xmlns:a16="http://schemas.microsoft.com/office/drawing/2014/main" id="{7864BA6D-2F6F-1305-6E8F-4E933AC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3088"/>
            <a:ext cx="2605880" cy="34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A60381B-22E4-05CF-4DE3-A6F5C38F2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46414"/>
            <a:ext cx="6781800" cy="320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D63815B-D0F0-8060-A850-CCEEABF9E3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968" y="1627322"/>
            <a:ext cx="4732076" cy="21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25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B76EC-0FB7-AA1C-EE7A-0EBFC8DA8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75FE787-B54D-F2AD-0743-46F6AC687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12A0188C-BFE4-DC23-842F-3ABFFF22E90C}"/>
              </a:ext>
            </a:extLst>
          </p:cNvPr>
          <p:cNvSpPr txBox="1"/>
          <p:nvPr/>
        </p:nvSpPr>
        <p:spPr>
          <a:xfrm>
            <a:off x="323528" y="97413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Waarom deze projecten met infiltratieberm</a:t>
            </a:r>
          </a:p>
          <a:p>
            <a:pPr algn="ctr"/>
            <a:endParaRPr lang="nl-NL" sz="3200" b="1" baseline="0" dirty="0"/>
          </a:p>
          <a:p>
            <a:pPr algn="ctr"/>
            <a:r>
              <a:rPr lang="nl-NL" sz="3200" b="1" dirty="0"/>
              <a:t>Afkoppeling thuisriolering</a:t>
            </a:r>
            <a:endParaRPr lang="nl-NL" sz="32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E1F940-1DD8-BEB5-4DF5-2CE2CA991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7448C2F-57C2-C308-BC02-5571FA1B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8A5164C-73AB-BC80-63E7-B3A8A6E70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14EE5542-54B9-8D38-6962-DFEBC6B8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B7DFA2-AAC3-B1E1-3F30-D4B05B643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94" y="2939459"/>
            <a:ext cx="2455612" cy="96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38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875A5-8823-4CD3-C69B-982919EF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rgbClr val="0070C0"/>
                </a:solidFill>
              </a:rPr>
              <a:t>Waarom groene buffer- en infiltratiebermen in de strijd tegen klimaatverandering?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4C69AF-1B7E-1A98-992D-849063B10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Omdat we als opdrachtgevers het goede voorbeeld moeten geven</a:t>
            </a:r>
          </a:p>
          <a:p>
            <a:r>
              <a:rPr lang="nl-BE" dirty="0"/>
              <a:t>Omdat de minister dit op de vlario-dag ook zegt</a:t>
            </a:r>
          </a:p>
          <a:p>
            <a:r>
              <a:rPr lang="nl-BE" dirty="0"/>
              <a:t>Omdat dit in het hemelwater- en droogteplan van Lummen staat</a:t>
            </a:r>
          </a:p>
          <a:p>
            <a:r>
              <a:rPr lang="nl-BE" dirty="0"/>
              <a:t>Omdat dit een betaalbare oplossing is</a:t>
            </a:r>
          </a:p>
          <a:p>
            <a:r>
              <a:rPr lang="nl-BE" dirty="0"/>
              <a:t>Omdat de vele projecten in Lummen met weinig opmerkingen goedgekeurd worden op de ambtelijke commissie van de VMM</a:t>
            </a:r>
          </a:p>
          <a:p>
            <a:r>
              <a:rPr lang="nl-BE" dirty="0"/>
              <a:t>Omdat we in onze dossiers de code van goede praktijk toepassen van de VMM (Ladder van Lansink)</a:t>
            </a:r>
          </a:p>
          <a:p>
            <a:r>
              <a:rPr lang="nl-BE" dirty="0"/>
              <a:t>Omdat de omgevingsvergunning het ons oplegt</a:t>
            </a:r>
          </a:p>
          <a:p>
            <a:r>
              <a:rPr lang="nl-BE" dirty="0"/>
              <a:t>Omdat het een goede oplossing is voor de volgende generatie (onze kinderen)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1689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1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9" y="857250"/>
            <a:ext cx="914377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F7BA1F-367B-5834-39AC-52F8DB74C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0" y="2053281"/>
            <a:ext cx="7375161" cy="994172"/>
          </a:xfrm>
        </p:spPr>
        <p:txBody>
          <a:bodyPr anchor="b">
            <a:normAutofit/>
          </a:bodyPr>
          <a:lstStyle/>
          <a:p>
            <a:pPr algn="ctr"/>
            <a:r>
              <a:rPr lang="nl-BE" sz="2700" dirty="0">
                <a:solidFill>
                  <a:schemeClr val="tx2"/>
                </a:solidFill>
              </a:rPr>
              <a:t>Klimaatverandering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7250"/>
            <a:ext cx="2509577" cy="1883149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714823-C9B7-1077-3E58-8DBAD5F2E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20" y="3354508"/>
            <a:ext cx="7375161" cy="1842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350" dirty="0">
                <a:solidFill>
                  <a:schemeClr val="tx2"/>
                </a:solidFill>
              </a:rPr>
              <a:t>Klimaatverandering werkt in 2 richtingen, maar het is vooral de nadruk op extremer (natter vs droger)</a:t>
            </a:r>
          </a:p>
          <a:p>
            <a:endParaRPr lang="nl-BE" sz="135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804585" y="3658004"/>
            <a:ext cx="2908998" cy="1776494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567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9FBD4-88C3-5411-2671-4CBA2C815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WARMTE-EILANDEN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EA1CA3A-8E01-E3BF-49A4-FD58408212D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516399" y="1554199"/>
          <a:ext cx="1743075" cy="388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-object" showAsIcon="1" r:id="rId3" imgW="2324277" imgH="517956" progId="Package">
                  <p:embed/>
                </p:oleObj>
              </mc:Choice>
              <mc:Fallback>
                <p:oleObj name="Packager Shell-object" showAsIcon="1" r:id="rId3" imgW="2324277" imgH="517956" progId="Package">
                  <p:embed/>
                  <p:pic>
                    <p:nvPicPr>
                      <p:cNvPr id="4" name="Tijdelijke aanduiding voor inhoud 3">
                        <a:extLst>
                          <a:ext uri="{FF2B5EF4-FFF2-40B4-BE49-F238E27FC236}">
                            <a16:creationId xmlns:a16="http://schemas.microsoft.com/office/drawing/2014/main" id="{EEA1CA3A-8E01-E3BF-49A4-FD58408212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6399" y="1554199"/>
                        <a:ext cx="1743075" cy="388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fbeelding 5" descr="Afbeelding met tekst, schermopname, Kleurrijkheid, violet&#10;&#10;Automatisch gegenereerde beschrijving">
            <a:extLst>
              <a:ext uri="{FF2B5EF4-FFF2-40B4-BE49-F238E27FC236}">
                <a16:creationId xmlns:a16="http://schemas.microsoft.com/office/drawing/2014/main" id="{958A1915-B5A8-F1F7-68EA-F2D6A4A01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92" y="2109680"/>
            <a:ext cx="2286000" cy="1714500"/>
          </a:xfrm>
          <a:prstGeom prst="rect">
            <a:avLst/>
          </a:prstGeom>
        </p:spPr>
      </p:pic>
      <p:pic>
        <p:nvPicPr>
          <p:cNvPr id="8" name="Afbeelding 7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16FC6B57-E6E3-124E-AD8B-7BA2356B7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33" y="2058050"/>
            <a:ext cx="2286000" cy="1714500"/>
          </a:xfrm>
          <a:prstGeom prst="rect">
            <a:avLst/>
          </a:prstGeom>
        </p:spPr>
      </p:pic>
      <p:pic>
        <p:nvPicPr>
          <p:cNvPr id="10" name="Afbeelding 9" descr="Afbeelding met buitenshuis, gras, plant, Bodembedekker&#10;&#10;Automatisch gegenereerde beschrijving">
            <a:extLst>
              <a:ext uri="{FF2B5EF4-FFF2-40B4-BE49-F238E27FC236}">
                <a16:creationId xmlns:a16="http://schemas.microsoft.com/office/drawing/2014/main" id="{EC94D473-33C6-D6F2-CA1E-59C113DE56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99" y="3890637"/>
            <a:ext cx="2286001" cy="1714501"/>
          </a:xfrm>
          <a:prstGeom prst="rect">
            <a:avLst/>
          </a:prstGeom>
        </p:spPr>
      </p:pic>
      <p:pic>
        <p:nvPicPr>
          <p:cNvPr id="12" name="Afbeelding 11" descr="Afbeelding met weg, buitenshuis, asfalt, Wegoppervlak&#10;&#10;Automatisch gegenereerde beschrijving">
            <a:extLst>
              <a:ext uri="{FF2B5EF4-FFF2-40B4-BE49-F238E27FC236}">
                <a16:creationId xmlns:a16="http://schemas.microsoft.com/office/drawing/2014/main" id="{4244247C-1902-7608-F98E-58C45623B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61411"/>
            <a:ext cx="2363933" cy="17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96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21D81-0BA1-9776-6E30-246DAA92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BUFFERING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E4EB5A-4D6C-463A-8BD7-63595F94E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280" y="2321156"/>
            <a:ext cx="3609470" cy="3168817"/>
          </a:xfrm>
        </p:spPr>
        <p:txBody>
          <a:bodyPr>
            <a:normAutofit/>
          </a:bodyPr>
          <a:lstStyle/>
          <a:p>
            <a:r>
              <a:rPr lang="nl-BE" dirty="0"/>
              <a:t>groene buffer-infiltratieberm </a:t>
            </a:r>
          </a:p>
          <a:p>
            <a:r>
              <a:rPr lang="nl-BE" dirty="0"/>
              <a:t>3m breed x 0,15m diep </a:t>
            </a:r>
          </a:p>
          <a:p>
            <a:r>
              <a:rPr lang="nl-BE" dirty="0"/>
              <a:t>0,23m³/m </a:t>
            </a:r>
          </a:p>
          <a:p>
            <a:endParaRPr lang="nl-BE" dirty="0"/>
          </a:p>
          <a:p>
            <a:r>
              <a:rPr lang="nl-BE" dirty="0"/>
              <a:t>perceel van 20m breed met 15m berm</a:t>
            </a:r>
          </a:p>
          <a:p>
            <a:r>
              <a:rPr lang="nl-BE" dirty="0"/>
              <a:t>= 3500 liter regenwater             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81A4976-B1B2-A5D4-FC94-7768AF02B5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6" t="12796" r="12578" b="17709"/>
          <a:stretch/>
        </p:blipFill>
        <p:spPr>
          <a:xfrm>
            <a:off x="4494195" y="2125266"/>
            <a:ext cx="3733800" cy="31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4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weg, plant, Wegoppervlak&#10;&#10;Automatisch gegenereerde beschrijving">
            <a:extLst>
              <a:ext uri="{FF2B5EF4-FFF2-40B4-BE49-F238E27FC236}">
                <a16:creationId xmlns:a16="http://schemas.microsoft.com/office/drawing/2014/main" id="{97AB8F61-D002-7573-A706-5CCD779725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  <a:noFill/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BB8AA1B-A48F-0C07-8091-29568BB6BF95}"/>
              </a:ext>
            </a:extLst>
          </p:cNvPr>
          <p:cNvSpPr/>
          <p:nvPr/>
        </p:nvSpPr>
        <p:spPr>
          <a:xfrm>
            <a:off x="5309862" y="6093296"/>
            <a:ext cx="3809640" cy="485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Groene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infiltratie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bermen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met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plassen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95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7475A-4A47-CAD9-3C50-04E47927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BIODIVERSITEIT</a:t>
            </a:r>
          </a:p>
        </p:txBody>
      </p:sp>
      <p:pic>
        <p:nvPicPr>
          <p:cNvPr id="7" name="Afbeelding 6" descr="Afbeelding met buitenshuis, gras, Bodembedekker, groen&#10;&#10;Automatisch gegenereerde beschrijving">
            <a:extLst>
              <a:ext uri="{FF2B5EF4-FFF2-40B4-BE49-F238E27FC236}">
                <a16:creationId xmlns:a16="http://schemas.microsoft.com/office/drawing/2014/main" id="{CA6EBA60-BAE5-FA52-455B-974325536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9" y="857250"/>
            <a:ext cx="37355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02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3B9FA-581F-E961-823A-319BD894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STRAATBEELD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487125-D66E-90B0-90E9-99A275D3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927125"/>
            <a:ext cx="5086350" cy="241758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ECDFA2A-F1DD-2C3C-CB73-C9064C1C0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23942"/>
            <a:ext cx="5086350" cy="2406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144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4756A4C-EA3F-AE9E-26F6-F0C11FC17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0209" b="-1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  <p:pic>
        <p:nvPicPr>
          <p:cNvPr id="7" name="Graphic 6" descr="Badge Tick1 met effen opvulling">
            <a:extLst>
              <a:ext uri="{FF2B5EF4-FFF2-40B4-BE49-F238E27FC236}">
                <a16:creationId xmlns:a16="http://schemas.microsoft.com/office/drawing/2014/main" id="{05F7D5C4-6D6F-01D9-80FB-B818DAD1C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0656" y="1685925"/>
            <a:ext cx="685800" cy="685800"/>
          </a:xfrm>
          <a:prstGeom prst="rect">
            <a:avLst/>
          </a:prstGeom>
        </p:spPr>
      </p:pic>
      <p:pic>
        <p:nvPicPr>
          <p:cNvPr id="8" name="Graphic 7" descr="Badge Tick1 met effen opvulling">
            <a:extLst>
              <a:ext uri="{FF2B5EF4-FFF2-40B4-BE49-F238E27FC236}">
                <a16:creationId xmlns:a16="http://schemas.microsoft.com/office/drawing/2014/main" id="{D2D57AB5-F624-3068-6A7F-F7C5DDEA6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5138" y="3736181"/>
            <a:ext cx="685800" cy="685800"/>
          </a:xfrm>
          <a:prstGeom prst="rect">
            <a:avLst/>
          </a:prstGeom>
        </p:spPr>
      </p:pic>
      <p:pic>
        <p:nvPicPr>
          <p:cNvPr id="9" name="Graphic 8" descr="Badge Tick1 met effen opvulling">
            <a:extLst>
              <a:ext uri="{FF2B5EF4-FFF2-40B4-BE49-F238E27FC236}">
                <a16:creationId xmlns:a16="http://schemas.microsoft.com/office/drawing/2014/main" id="{317477C6-67D0-D84F-29FD-0E31181DE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5063" y="2971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2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Projectteam</a:t>
            </a:r>
            <a:endParaRPr lang="nl-NL" sz="3200" baseline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1D6C8A0-7469-28A5-4D97-ECC2C5EE5FC1}"/>
              </a:ext>
            </a:extLst>
          </p:cNvPr>
          <p:cNvSpPr txBox="1"/>
          <p:nvPr/>
        </p:nvSpPr>
        <p:spPr>
          <a:xfrm>
            <a:off x="395536" y="1628800"/>
            <a:ext cx="8184441" cy="5898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400" dirty="0"/>
              <a:t>- Fluvius 		– Bouwheer (rioolbeheerder)</a:t>
            </a:r>
            <a:br>
              <a:rPr lang="nl-BE" sz="2400" dirty="0"/>
            </a:br>
            <a:r>
              <a:rPr lang="nl-BE" sz="2400" dirty="0"/>
              <a:t>- Gemeente Lummen	– Medefinancierder</a:t>
            </a:r>
          </a:p>
          <a:p>
            <a:pPr>
              <a:lnSpc>
                <a:spcPct val="200000"/>
              </a:lnSpc>
            </a:pPr>
            <a:r>
              <a:rPr lang="nl-BE" sz="2400" dirty="0"/>
              <a:t>- VMM			– Subsidiërende instantie</a:t>
            </a:r>
          </a:p>
          <a:p>
            <a:pPr>
              <a:lnSpc>
                <a:spcPct val="200000"/>
              </a:lnSpc>
            </a:pPr>
            <a:r>
              <a:rPr lang="nl-BE" sz="2400" dirty="0"/>
              <a:t>- </a:t>
            </a:r>
            <a:r>
              <a:rPr lang="nl-BE" sz="2400" dirty="0" err="1"/>
              <a:t>Jonckheere</a:t>
            </a:r>
            <a:r>
              <a:rPr lang="nl-BE" sz="2400" dirty="0"/>
              <a:t> BV	– Studiebureau ontwerp</a:t>
            </a:r>
            <a:br>
              <a:rPr lang="nl-BE" sz="2400" dirty="0"/>
            </a:br>
            <a:r>
              <a:rPr lang="nl-BE" sz="2400" dirty="0"/>
              <a:t>- </a:t>
            </a:r>
            <a:r>
              <a:rPr lang="nl-BE" sz="2400" dirty="0" err="1"/>
              <a:t>Geotec</a:t>
            </a:r>
            <a:r>
              <a:rPr lang="nl-BE" sz="2400" dirty="0"/>
              <a:t> bv		– Studiebureau uitvoering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nl-BE" sz="2400" dirty="0"/>
              <a:t>Carmans nv		– Aannemer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nl-BE" sz="2400" dirty="0"/>
              <a:t>Nutsmaatschappijen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endParaRPr lang="nl-BE" sz="2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E3DE83C-4C09-1377-EF48-3067E6392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700808"/>
            <a:ext cx="1824763" cy="72008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7074ED7-CC5C-B9E1-E5F6-4B3CB5C4E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58" y="2427268"/>
            <a:ext cx="1469506" cy="757769"/>
          </a:xfrm>
          <a:prstGeom prst="rect">
            <a:avLst/>
          </a:prstGeom>
        </p:spPr>
      </p:pic>
      <p:pic>
        <p:nvPicPr>
          <p:cNvPr id="2052" name="Picture 4" descr="Vlaamse Milieumaatschappij – Curieuzeneuzen">
            <a:extLst>
              <a:ext uri="{FF2B5EF4-FFF2-40B4-BE49-F238E27FC236}">
                <a16:creationId xmlns:a16="http://schemas.microsoft.com/office/drawing/2014/main" id="{B27FC38C-4859-197C-3FCE-579939CB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85037"/>
            <a:ext cx="2306879" cy="82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tudiebureau Jonckheere">
            <a:extLst>
              <a:ext uri="{FF2B5EF4-FFF2-40B4-BE49-F238E27FC236}">
                <a16:creationId xmlns:a16="http://schemas.microsoft.com/office/drawing/2014/main" id="{20818169-8274-5EF5-230E-5C327026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54" y="3871793"/>
            <a:ext cx="828634" cy="82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hlinkClick r:id="rId6"/>
            <a:extLst>
              <a:ext uri="{FF2B5EF4-FFF2-40B4-BE49-F238E27FC236}">
                <a16:creationId xmlns:a16="http://schemas.microsoft.com/office/drawing/2014/main" id="{9A5438C7-2E3D-8CE1-10E8-D304B27053B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410" y="4748206"/>
            <a:ext cx="1567321" cy="66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311CAB2-9844-54A3-CD95-4CF60EDCB9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09" y="5564785"/>
            <a:ext cx="1652830" cy="58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8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9AD04-C7AD-6FB5-1986-B30F701B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infiltratie onze natuur helpt!</a:t>
            </a:r>
          </a:p>
        </p:txBody>
      </p:sp>
      <p:pic>
        <p:nvPicPr>
          <p:cNvPr id="5" name="Tijdelijke aanduiding voor inhoud 4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CE124E44-3FC9-DA75-EB59-A11D1AC15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18" y="2256235"/>
            <a:ext cx="4343009" cy="2858690"/>
          </a:xfrm>
        </p:spPr>
      </p:pic>
    </p:spTree>
    <p:extLst>
      <p:ext uri="{BB962C8B-B14F-4D97-AF65-F5344CB8AC3E}">
        <p14:creationId xmlns:p14="http://schemas.microsoft.com/office/powerpoint/2010/main" val="26843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F3981-5F33-2074-D7F8-3FA094FD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u="sng" dirty="0"/>
              <a:t>Probleemstelling: klachten van bewoners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1BB791-3288-5903-E441-04FFF7430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dirty="0"/>
              <a:t>Gras voor hun deur (onderhoud normaal 1 à 2x per jaar?)</a:t>
            </a:r>
          </a:p>
          <a:p>
            <a:pPr>
              <a:buFontTx/>
              <a:buChar char="-"/>
            </a:pPr>
            <a:r>
              <a:rPr lang="nl-BE" dirty="0"/>
              <a:t>Niet meer kunnen parkeren voor hun deur (beperkt)</a:t>
            </a:r>
          </a:p>
          <a:p>
            <a:pPr>
              <a:buFontTx/>
              <a:buChar char="-"/>
            </a:pPr>
            <a:r>
              <a:rPr lang="nl-BE" dirty="0"/>
              <a:t>Vastrijden voor hun deur</a:t>
            </a:r>
          </a:p>
          <a:p>
            <a:pPr>
              <a:buFontTx/>
              <a:buChar char="-"/>
            </a:pPr>
            <a:r>
              <a:rPr lang="nl-BE" dirty="0"/>
              <a:t>Schuin staan voor hun deur (niet meer dan vroeger)</a:t>
            </a:r>
          </a:p>
          <a:p>
            <a:pPr>
              <a:buFontTx/>
              <a:buChar char="-"/>
            </a:pPr>
            <a:r>
              <a:rPr lang="nl-BE" dirty="0"/>
              <a:t>Water voor hun deur </a:t>
            </a:r>
          </a:p>
          <a:p>
            <a:pPr marL="0" indent="0">
              <a:buNone/>
            </a:pPr>
            <a:r>
              <a:rPr lang="nl-BE" dirty="0"/>
              <a:t>- Extreem natte winter</a:t>
            </a:r>
          </a:p>
          <a:p>
            <a:pPr marL="0" indent="0">
              <a:buNone/>
            </a:pPr>
            <a:r>
              <a:rPr lang="nl-BE" dirty="0"/>
              <a:t>- Water in de kelder</a:t>
            </a:r>
          </a:p>
        </p:txBody>
      </p:sp>
    </p:spTree>
    <p:extLst>
      <p:ext uri="{BB962C8B-B14F-4D97-AF65-F5344CB8AC3E}">
        <p14:creationId xmlns:p14="http://schemas.microsoft.com/office/powerpoint/2010/main" val="2242437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F6BE2-A363-1BB7-BA33-DE029C49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Probleem: vastrijden</a:t>
            </a:r>
          </a:p>
        </p:txBody>
      </p:sp>
      <p:pic>
        <p:nvPicPr>
          <p:cNvPr id="5" name="Tijdelijke aanduiding voor inhoud 4" descr="Afbeelding met buitenshuis, grond, gat, plant&#10;&#10;Automatisch gegenereerde beschrijving">
            <a:extLst>
              <a:ext uri="{FF2B5EF4-FFF2-40B4-BE49-F238E27FC236}">
                <a16:creationId xmlns:a16="http://schemas.microsoft.com/office/drawing/2014/main" id="{465F4042-64AC-A730-F6B2-180C6E6EC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12" y="2226469"/>
            <a:ext cx="1813957" cy="3263504"/>
          </a:xfrm>
        </p:spPr>
      </p:pic>
      <p:pic>
        <p:nvPicPr>
          <p:cNvPr id="7" name="Afbeelding 6" descr="Afbeelding met buitenshuis, plant, hemel, hek&#10;&#10;Automatisch gegenereerde beschrijving">
            <a:extLst>
              <a:ext uri="{FF2B5EF4-FFF2-40B4-BE49-F238E27FC236}">
                <a16:creationId xmlns:a16="http://schemas.microsoft.com/office/drawing/2014/main" id="{59971E4E-5860-AB95-534B-1DEEEFA46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5327" y="2492163"/>
            <a:ext cx="4182014" cy="197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69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4CFCF8-D9CE-115F-0DD6-2429FC95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Tijdelijke aanduiding voor inhoud 4" descr="Afbeelding met buitenshuis, boom, Landvoertuig, voertuig&#10;&#10;Automatisch gegenereerde beschrijving">
            <a:extLst>
              <a:ext uri="{FF2B5EF4-FFF2-40B4-BE49-F238E27FC236}">
                <a16:creationId xmlns:a16="http://schemas.microsoft.com/office/drawing/2014/main" id="{F58AB53C-D828-3282-9CE3-B9F2CA1A2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85289"/>
            <a:ext cx="4071810" cy="3715527"/>
          </a:xfrm>
        </p:spPr>
      </p:pic>
      <p:pic>
        <p:nvPicPr>
          <p:cNvPr id="7" name="Afbeelding 6" descr="Afbeelding met buitenshuis, hemel, boom, water&#10;&#10;Automatisch gegenereerde beschrijving">
            <a:extLst>
              <a:ext uri="{FF2B5EF4-FFF2-40B4-BE49-F238E27FC236}">
                <a16:creationId xmlns:a16="http://schemas.microsoft.com/office/drawing/2014/main" id="{45D0F3B5-939D-3D21-184E-9807D88EE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32" y="1764506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39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ond, hemel, Landvoertuig&#10;&#10;Automatisch gegenereerde beschrijving">
            <a:extLst>
              <a:ext uri="{FF2B5EF4-FFF2-40B4-BE49-F238E27FC236}">
                <a16:creationId xmlns:a16="http://schemas.microsoft.com/office/drawing/2014/main" id="{0B4FF6FD-51AB-469E-ADCB-2E75690C9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89118"/>
            <a:ext cx="3913909" cy="29354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965B25F-F54F-96D1-D55E-3DABEFDD9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42" y="933451"/>
            <a:ext cx="4177145" cy="3132859"/>
          </a:xfrm>
          <a:prstGeom prst="rect">
            <a:avLst/>
          </a:prstGeom>
        </p:spPr>
      </p:pic>
      <p:pic>
        <p:nvPicPr>
          <p:cNvPr id="6" name="Afbeelding 5" descr="Afbeelding met buitenshuis, Wegoppervlak, asfalt, plant&#10;&#10;Automatisch gegenereerde beschrijving">
            <a:extLst>
              <a:ext uri="{FF2B5EF4-FFF2-40B4-BE49-F238E27FC236}">
                <a16:creationId xmlns:a16="http://schemas.microsoft.com/office/drawing/2014/main" id="{5DACF9B5-5CD9-FE84-8298-652DB47485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293" y="3136616"/>
            <a:ext cx="3577937" cy="16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27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hemel, boom, wolk&#10;&#10;Automatisch gegenereerde beschrijving">
            <a:extLst>
              <a:ext uri="{FF2B5EF4-FFF2-40B4-BE49-F238E27FC236}">
                <a16:creationId xmlns:a16="http://schemas.microsoft.com/office/drawing/2014/main" id="{BECDF700-6974-54F6-6B06-760DBADB31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 b="8108"/>
          <a:stretch/>
        </p:blipFill>
        <p:spPr>
          <a:xfrm>
            <a:off x="15" y="868926"/>
            <a:ext cx="9143985" cy="5143493"/>
          </a:xfrm>
          <a:prstGeom prst="rect">
            <a:avLst/>
          </a:prstGeom>
          <a:noFill/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6954A01-EC7E-04E4-0996-B6FB904B11B8}"/>
              </a:ext>
            </a:extLst>
          </p:cNvPr>
          <p:cNvSpPr/>
          <p:nvPr/>
        </p:nvSpPr>
        <p:spPr>
          <a:xfrm>
            <a:off x="5251810" y="868926"/>
            <a:ext cx="3809640" cy="485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dirty="0">
                <a:solidFill>
                  <a:prstClr val="white"/>
                </a:solidFill>
                <a:latin typeface="Calibri" panose="020F0502020204030204"/>
              </a:rPr>
              <a:t>1 jaar later na een hevig onweer</a:t>
            </a:r>
          </a:p>
        </p:txBody>
      </p:sp>
    </p:spTree>
    <p:extLst>
      <p:ext uri="{BB962C8B-B14F-4D97-AF65-F5344CB8AC3E}">
        <p14:creationId xmlns:p14="http://schemas.microsoft.com/office/powerpoint/2010/main" val="33732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2E829-7298-F4FE-2098-CF00D689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Probleem: Schuin staan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2335F5D-22DC-9089-3EDC-D1FC9ED54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3450" y="2067141"/>
            <a:ext cx="1544336" cy="3263504"/>
          </a:xfrm>
          <a:prstGeom prst="rect">
            <a:avLst/>
          </a:prstGeom>
        </p:spPr>
      </p:pic>
      <p:pic>
        <p:nvPicPr>
          <p:cNvPr id="6" name="Afbeelding 5" descr="Afbeelding met buitenshuis, plant, hemel, hek&#10;&#10;Automatisch gegenereerde beschrijving">
            <a:extLst>
              <a:ext uri="{FF2B5EF4-FFF2-40B4-BE49-F238E27FC236}">
                <a16:creationId xmlns:a16="http://schemas.microsoft.com/office/drawing/2014/main" id="{4BC1850E-0389-95E8-1295-07ADEB350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3308" y="2896420"/>
            <a:ext cx="3148445" cy="1489889"/>
          </a:xfrm>
          <a:prstGeom prst="rect">
            <a:avLst/>
          </a:prstGeom>
        </p:spPr>
      </p:pic>
      <p:pic>
        <p:nvPicPr>
          <p:cNvPr id="8" name="Afbeelding 7" descr="Afbeelding met tekst, schets, tekening, diagram&#10;&#10;Automatisch gegenereerde beschrijving">
            <a:extLst>
              <a:ext uri="{FF2B5EF4-FFF2-40B4-BE49-F238E27FC236}">
                <a16:creationId xmlns:a16="http://schemas.microsoft.com/office/drawing/2014/main" id="{E060A6E3-8B93-AA0C-AC8F-1AAA57744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4" y="1173586"/>
            <a:ext cx="8586195" cy="51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513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37E0A-D174-CE3B-4B9E-73E26EBF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Verschillende oorzaken</a:t>
            </a:r>
          </a:p>
        </p:txBody>
      </p:sp>
      <p:pic>
        <p:nvPicPr>
          <p:cNvPr id="3074" name="Picture 2" descr="vocht-in-kelder - CS Vochtwering">
            <a:extLst>
              <a:ext uri="{FF2B5EF4-FFF2-40B4-BE49-F238E27FC236}">
                <a16:creationId xmlns:a16="http://schemas.microsoft.com/office/drawing/2014/main" id="{DEE35B27-B54F-9C4F-984D-0ED5289B21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6197" y="2057500"/>
            <a:ext cx="4660774" cy="301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6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7F785-ECE0-C0DB-A701-23C084958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Oplossingen, maar eerst de oorzaak zoeken</a:t>
            </a:r>
          </a:p>
        </p:txBody>
      </p:sp>
      <p:pic>
        <p:nvPicPr>
          <p:cNvPr id="4098" name="Picture 2" descr="Doorvoer kelder waterdicht maken – Naambordje voordeur messing">
            <a:extLst>
              <a:ext uri="{FF2B5EF4-FFF2-40B4-BE49-F238E27FC236}">
                <a16:creationId xmlns:a16="http://schemas.microsoft.com/office/drawing/2014/main" id="{FBBE4940-41AE-8CB0-2085-C3D8EF445D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697" y="2004868"/>
            <a:ext cx="3813972" cy="285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elf kelder waterdicht maken - MijnKluswijzer.nl">
            <a:extLst>
              <a:ext uri="{FF2B5EF4-FFF2-40B4-BE49-F238E27FC236}">
                <a16:creationId xmlns:a16="http://schemas.microsoft.com/office/drawing/2014/main" id="{B3810A42-289D-A69A-2F84-6DA9348C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004867"/>
            <a:ext cx="4294631" cy="30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ocht in de kelder? Zo maakt u hem vochtvrij | Mijn-gemeente">
            <a:extLst>
              <a:ext uri="{FF2B5EF4-FFF2-40B4-BE49-F238E27FC236}">
                <a16:creationId xmlns:a16="http://schemas.microsoft.com/office/drawing/2014/main" id="{C0B2BCA9-C502-1B84-CC49-28549B9C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5" y="3934154"/>
            <a:ext cx="3748386" cy="193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F0F61E-9E71-3050-75B7-B2A00F92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694" y="857250"/>
            <a:ext cx="45926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92C89-53B2-E671-DDCF-CCD9802F4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63C47B-F777-315B-009F-5BB2C919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B9CD6DB7-7EDF-F2D6-41C5-85B1203AD941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Projectlocaties en ontwerp</a:t>
            </a:r>
            <a:endParaRPr lang="nl-NL" sz="32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A84246-F8BB-FCFE-F37A-9A2555E2E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21292E0-69C2-C022-041E-9B6712DC9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DDE9B11-E3ED-4934-128D-06A642BD3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36BC8D5-27C4-F470-7823-08F14A8F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hlinkClick r:id="rId7"/>
            <a:extLst>
              <a:ext uri="{FF2B5EF4-FFF2-40B4-BE49-F238E27FC236}">
                <a16:creationId xmlns:a16="http://schemas.microsoft.com/office/drawing/2014/main" id="{66E6C946-1AFE-8CF7-4AEF-16D3B57DE0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58" y="2866566"/>
            <a:ext cx="2592684" cy="1124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019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7E73C-FEA1-7807-0A20-F7481D3E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u="sng" dirty="0"/>
              <a:t>Oplossing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00BF3C-5DA4-56F9-C6D1-3532F285D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Een algemeen reglement (Fluvius, provincie, gemeente)</a:t>
            </a:r>
          </a:p>
          <a:p>
            <a:r>
              <a:rPr lang="nl-BE" dirty="0"/>
              <a:t>Betere communicatie (intekenen op de plannen in kleur)</a:t>
            </a:r>
          </a:p>
          <a:p>
            <a:r>
              <a:rPr lang="nl-BE" dirty="0"/>
              <a:t>Bermen tijdelijk beschermen</a:t>
            </a:r>
          </a:p>
        </p:txBody>
      </p:sp>
    </p:spTree>
    <p:extLst>
      <p:ext uri="{BB962C8B-B14F-4D97-AF65-F5344CB8AC3E}">
        <p14:creationId xmlns:p14="http://schemas.microsoft.com/office/powerpoint/2010/main" val="2894581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43FD1-2FB0-5676-B4CA-8C0316218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Duidelijke plannen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7640CC1-A350-C3A5-483A-9332B8787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373780"/>
            <a:ext cx="7886700" cy="2968881"/>
          </a:xfrm>
        </p:spPr>
      </p:pic>
    </p:spTree>
    <p:extLst>
      <p:ext uri="{BB962C8B-B14F-4D97-AF65-F5344CB8AC3E}">
        <p14:creationId xmlns:p14="http://schemas.microsoft.com/office/powerpoint/2010/main" val="3282889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FCB5E-EB60-452D-83BB-5852BEB8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5826679" cy="994172"/>
          </a:xfrm>
        </p:spPr>
        <p:txBody>
          <a:bodyPr>
            <a:normAutofit fontScale="90000"/>
          </a:bodyPr>
          <a:lstStyle/>
          <a:p>
            <a:r>
              <a:rPr lang="nl-BE" dirty="0"/>
              <a:t>Tijdelijke reflectorpaaltjes (max 1 jaar om bermen te beschermen)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67B4B34-7177-4F7D-B3C7-6F43198AF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7637" y="1050259"/>
            <a:ext cx="3000375" cy="2135981"/>
          </a:xfrm>
        </p:spPr>
      </p:pic>
      <p:pic>
        <p:nvPicPr>
          <p:cNvPr id="7" name="Afbeelding 6" descr="Afbeelding met buitenshuis, wolk, hemel, weg&#10;&#10;Automatisch gegenereerde beschrijving">
            <a:extLst>
              <a:ext uri="{FF2B5EF4-FFF2-40B4-BE49-F238E27FC236}">
                <a16:creationId xmlns:a16="http://schemas.microsoft.com/office/drawing/2014/main" id="{3DCBEE5D-1460-1C42-C9C3-9911CAD43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49" y="2379852"/>
            <a:ext cx="4349750" cy="3262313"/>
          </a:xfrm>
          <a:prstGeom prst="rect">
            <a:avLst/>
          </a:prstGeom>
        </p:spPr>
      </p:pic>
      <p:pic>
        <p:nvPicPr>
          <p:cNvPr id="8" name="Afbeelding 7" descr="Afbeelding met buitenshuis, Wegoppervlak, asfalt, plant&#10;&#10;Automatisch gegenereerde beschrijving">
            <a:extLst>
              <a:ext uri="{FF2B5EF4-FFF2-40B4-BE49-F238E27FC236}">
                <a16:creationId xmlns:a16="http://schemas.microsoft.com/office/drawing/2014/main" id="{E854D213-0E20-F7E1-1356-D341321C0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457" y="3164443"/>
            <a:ext cx="3577937" cy="16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964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56880-0123-25D2-C8BC-071F6DD5C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Alternatieven?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7BFE26-7D4C-A1BD-F24F-B8095E819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Grachten </a:t>
            </a:r>
          </a:p>
          <a:p>
            <a:pPr marL="0" indent="0">
              <a:buNone/>
            </a:pPr>
            <a:r>
              <a:rPr lang="nl-BE" dirty="0"/>
              <a:t>=&gt; de VMM is hier ook voorstander van  </a:t>
            </a:r>
          </a:p>
          <a:p>
            <a:pPr marL="0" indent="0">
              <a:buNone/>
            </a:pPr>
            <a:r>
              <a:rPr lang="nl-BE" dirty="0"/>
              <a:t>=&gt; nooit meer parkeren</a:t>
            </a:r>
          </a:p>
          <a:p>
            <a:pPr marL="0" indent="0">
              <a:buNone/>
            </a:pPr>
            <a:r>
              <a:rPr lang="nl-BE" dirty="0"/>
              <a:t>=&gt; duur, onderhoud</a:t>
            </a:r>
          </a:p>
        </p:txBody>
      </p:sp>
      <p:pic>
        <p:nvPicPr>
          <p:cNvPr id="7" name="Afbeelding 6" descr="Afbeelding met buitenshuis, gras, plant, hek&#10;&#10;Automatisch gegenereerde beschrijving">
            <a:extLst>
              <a:ext uri="{FF2B5EF4-FFF2-40B4-BE49-F238E27FC236}">
                <a16:creationId xmlns:a16="http://schemas.microsoft.com/office/drawing/2014/main" id="{35B4971B-73E4-2CB1-7890-AE148BDF9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/>
          <a:stretch/>
        </p:blipFill>
        <p:spPr>
          <a:xfrm rot="5400000">
            <a:off x="4153158" y="1498859"/>
            <a:ext cx="5744419" cy="29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20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2" descr="Videocamera">
            <a:extLst>
              <a:ext uri="{FF2B5EF4-FFF2-40B4-BE49-F238E27FC236}">
                <a16:creationId xmlns:a16="http://schemas.microsoft.com/office/drawing/2014/main" id="{0F58DEFD-108E-2F4A-8B7E-45093BB27D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927" b="4927"/>
          <a:stretch>
            <a:fillRect/>
          </a:stretch>
        </p:blipFill>
        <p:spPr>
          <a:xfrm>
            <a:off x="4990082" y="5262431"/>
            <a:ext cx="819026" cy="738318"/>
          </a:xfrm>
        </p:spPr>
      </p:pic>
      <p:pic>
        <p:nvPicPr>
          <p:cNvPr id="6" name="Afbeelding 5" descr="Afbeelding met gebouw&#10;&#10;Automatisch gegenereerde beschrijving">
            <a:extLst>
              <a:ext uri="{FF2B5EF4-FFF2-40B4-BE49-F238E27FC236}">
                <a16:creationId xmlns:a16="http://schemas.microsoft.com/office/drawing/2014/main" id="{13A9FF29-31D8-E541-8B25-27173E113B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964" y="857251"/>
            <a:ext cx="4587036" cy="51435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844222-2BE6-5B47-A5D3-96F66EA648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852DE4F-91C9-2B4E-953F-80729BAC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95" y="1392937"/>
            <a:ext cx="4105505" cy="1254302"/>
          </a:xfrm>
        </p:spPr>
        <p:txBody>
          <a:bodyPr/>
          <a:lstStyle/>
          <a:p>
            <a:r>
              <a:rPr lang="nl-BE" dirty="0">
                <a:solidFill>
                  <a:srgbClr val="92D050"/>
                </a:solidFill>
              </a:rPr>
              <a:t>2. Afkoppeling op je privédomein?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42D5C7-0095-D449-AB10-EDB46C56FF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76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>
                <a:solidFill>
                  <a:srgbClr val="92D050"/>
                </a:solidFill>
              </a:rPr>
              <a:t>Afkoppelingsadvies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nl-BE" sz="1200" dirty="0">
                <a:solidFill>
                  <a:schemeClr val="tx2"/>
                </a:solidFill>
              </a:rPr>
              <a:t>Indien de plaats van de putjes moet wijzigen, dit op de werf melden voor aanleg riool en laten aftekenen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sz="1650" dirty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sz="165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70DF1DC-75E3-5109-5FA6-2A8DF2582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67" y="2597524"/>
            <a:ext cx="3661049" cy="25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>
                <a:solidFill>
                  <a:srgbClr val="92D050"/>
                </a:solidFill>
              </a:rPr>
              <a:t>Wanneer afkoppelen?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541367" y="2256333"/>
            <a:ext cx="5015013" cy="2859019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nl-BE" sz="1650" dirty="0">
                <a:solidFill>
                  <a:schemeClr val="tx2"/>
                </a:solidFill>
              </a:rPr>
              <a:t>Afstemming met uitvoering project:  </a:t>
            </a:r>
          </a:p>
          <a:p>
            <a:pPr marL="0" lvl="1" indent="0">
              <a:buNone/>
              <a:defRPr/>
            </a:pPr>
            <a:endParaRPr lang="nl-BE" sz="1650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 marL="0" lvl="1" indent="0">
              <a:buNone/>
              <a:defRPr/>
            </a:pPr>
            <a:r>
              <a:rPr lang="nl-BE" sz="1650" dirty="0">
                <a:solidFill>
                  <a:schemeClr val="tx2"/>
                </a:solidFill>
              </a:rPr>
              <a:t>Zo snel mogelijk na plaatsing van de huisaansluitings-putjes.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dirty="0"/>
          </a:p>
          <a:p>
            <a:pPr lvl="1" eaLnBrk="1" hangingPunct="1">
              <a:defRPr/>
            </a:pPr>
            <a:endParaRPr lang="nl-BE" dirty="0"/>
          </a:p>
          <a:p>
            <a:pPr lvl="1" eaLnBrk="1" hangingPunct="1">
              <a:defRPr/>
            </a:pPr>
            <a:endParaRPr lang="nl-BE" dirty="0"/>
          </a:p>
          <a:p>
            <a:pPr lvl="1" eaLnBrk="1" hangingPunct="1">
              <a:defRPr/>
            </a:pPr>
            <a:endParaRPr lang="nl-NL" dirty="0"/>
          </a:p>
        </p:txBody>
      </p:sp>
      <p:sp>
        <p:nvSpPr>
          <p:cNvPr id="62469" name="Rectangle 9"/>
          <p:cNvSpPr>
            <a:spLocks noChangeArrowheads="1"/>
          </p:cNvSpPr>
          <p:nvPr/>
        </p:nvSpPr>
        <p:spPr bwMode="auto">
          <a:xfrm>
            <a:off x="4479636" y="730293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endParaRPr lang="nl-BE" altLang="nl-BE" sz="105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5D9F1FD-631E-554B-94E1-52E4CF4E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maart 2023</a:t>
            </a:r>
            <a:endParaRPr lang="en-GB"/>
          </a:p>
        </p:txBody>
      </p:sp>
      <p:pic>
        <p:nvPicPr>
          <p:cNvPr id="5" name="Afbeelding 4" descr="Afbeelding met zitten, steen, toonbank, tafel&#10;&#10;Automatisch gegenereerde beschrijving">
            <a:extLst>
              <a:ext uri="{FF2B5EF4-FFF2-40B4-BE49-F238E27FC236}">
                <a16:creationId xmlns:a16="http://schemas.microsoft.com/office/drawing/2014/main" id="{2CD610F1-ABB0-5D49-9D47-5B463D61D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316616"/>
            <a:ext cx="34237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nl-BE" dirty="0">
                <a:solidFill>
                  <a:schemeClr val="accent1"/>
                </a:solidFill>
                <a:latin typeface="+mn-lt"/>
              </a:rPr>
            </a:br>
            <a:br>
              <a:rPr lang="nl-BE" dirty="0">
                <a:solidFill>
                  <a:schemeClr val="accent1"/>
                </a:solidFill>
                <a:latin typeface="+mn-lt"/>
              </a:rPr>
            </a:br>
            <a:br>
              <a:rPr lang="nl-BE" dirty="0">
                <a:solidFill>
                  <a:schemeClr val="accent1"/>
                </a:solidFill>
                <a:latin typeface="+mn-lt"/>
              </a:rPr>
            </a:br>
            <a:r>
              <a:rPr lang="nl-BE" dirty="0">
                <a:solidFill>
                  <a:srgbClr val="92D050"/>
                </a:solidFill>
                <a:latin typeface="+mn-lt"/>
              </a:rPr>
              <a:t>Hoe wordt elk perceel aangesloten?</a:t>
            </a:r>
          </a:p>
        </p:txBody>
      </p:sp>
      <p:sp>
        <p:nvSpPr>
          <p:cNvPr id="63491" name="Tijdelijke aanduiding voor inhoud 2"/>
          <p:cNvSpPr>
            <a:spLocks noGrp="1"/>
          </p:cNvSpPr>
          <p:nvPr>
            <p:ph idx="1"/>
          </p:nvPr>
        </p:nvSpPr>
        <p:spPr>
          <a:xfrm>
            <a:off x="628651" y="2226469"/>
            <a:ext cx="4384053" cy="3263504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nl-BE" altLang="nl-BE" sz="1500" dirty="0"/>
          </a:p>
          <a:p>
            <a:pPr eaLnBrk="1" hangingPunct="1"/>
            <a:r>
              <a:rPr lang="nl-BE" altLang="nl-BE" sz="1500" dirty="0">
                <a:solidFill>
                  <a:schemeClr val="tx2"/>
                </a:solidFill>
              </a:rPr>
              <a:t>Nieuwe huisaansluitingsputjes </a:t>
            </a:r>
          </a:p>
          <a:p>
            <a:pPr lvl="1" eaLnBrk="1" hangingPunct="1"/>
            <a:r>
              <a:rPr lang="nl-BE" altLang="nl-BE" sz="1500" dirty="0">
                <a:solidFill>
                  <a:schemeClr val="tx2"/>
                </a:solidFill>
              </a:rPr>
              <a:t>Eén putje voor afvalwater en één putje voor regenwater</a:t>
            </a:r>
          </a:p>
          <a:p>
            <a:pPr lvl="1" eaLnBrk="1" hangingPunct="1"/>
            <a:r>
              <a:rPr lang="nl-BE" altLang="nl-BE" sz="1500" b="1" dirty="0">
                <a:solidFill>
                  <a:schemeClr val="tx2"/>
                </a:solidFill>
              </a:rPr>
              <a:t>Plaatsing op privédomein </a:t>
            </a:r>
            <a:r>
              <a:rPr lang="nl-BE" altLang="nl-BE" sz="1500" dirty="0">
                <a:solidFill>
                  <a:schemeClr val="tx2"/>
                </a:solidFill>
              </a:rPr>
              <a:t>tenzij bouwlijn = rooilijn</a:t>
            </a:r>
          </a:p>
          <a:p>
            <a:pPr lvl="1" eaLnBrk="1" hangingPunct="1"/>
            <a:r>
              <a:rPr lang="nl-BE" altLang="nl-BE" sz="1500" b="1" dirty="0">
                <a:solidFill>
                  <a:schemeClr val="tx2"/>
                </a:solidFill>
              </a:rPr>
              <a:t>Maximum aansluitingsdiepte</a:t>
            </a:r>
            <a:r>
              <a:rPr lang="nl-BE" altLang="nl-BE" sz="1500" dirty="0">
                <a:solidFill>
                  <a:schemeClr val="tx2"/>
                </a:solidFill>
              </a:rPr>
              <a:t>: 1,30 m</a:t>
            </a:r>
          </a:p>
          <a:p>
            <a:pPr eaLnBrk="1" hangingPunct="1"/>
            <a:endParaRPr lang="nl-BE" alt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BF4ED80-81D4-1042-A9FC-01B7BBE85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03366D3-943B-4BB5-B316-90ABEAAD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4" name="Picture 4" descr="SDC10059">
            <a:extLst>
              <a:ext uri="{FF2B5EF4-FFF2-40B4-BE49-F238E27FC236}">
                <a16:creationId xmlns:a16="http://schemas.microsoft.com/office/drawing/2014/main" id="{647711B7-B0B9-4824-3E58-813E1D883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96587" y="2132856"/>
            <a:ext cx="3018762" cy="4027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>
                <a:solidFill>
                  <a:srgbClr val="92D050"/>
                </a:solidFill>
              </a:rPr>
              <a:t>Aansluitingsplicht - Keuring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BCE1CD3-9837-4233-B5EA-A2577B3BB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67" y="1968740"/>
            <a:ext cx="7115027" cy="2859019"/>
          </a:xfrm>
        </p:spPr>
        <p:txBody>
          <a:bodyPr/>
          <a:lstStyle/>
          <a:p>
            <a:r>
              <a:rPr lang="nl-BE" altLang="nl-BE" dirty="0">
                <a:solidFill>
                  <a:schemeClr val="tx2"/>
                </a:solidFill>
              </a:rPr>
              <a:t>Alle afvalwater moet op de openbare riolering worden aangesloten, omdat je vuilwater  moet zuiveren in een zuiveringsstation.</a:t>
            </a:r>
            <a:br>
              <a:rPr lang="nl-BE" altLang="nl-BE" dirty="0">
                <a:solidFill>
                  <a:schemeClr val="tx2"/>
                </a:solidFill>
              </a:rPr>
            </a:br>
            <a:endParaRPr lang="nl-BE" altLang="nl-BE" dirty="0">
              <a:solidFill>
                <a:schemeClr val="tx2"/>
              </a:solidFill>
            </a:endParaRPr>
          </a:p>
          <a:p>
            <a:r>
              <a:rPr lang="nl-BE" altLang="nl-BE" dirty="0">
                <a:solidFill>
                  <a:schemeClr val="tx2"/>
                </a:solidFill>
              </a:rPr>
              <a:t>Sterfput, beerput, eigen zuiveringsinstallatie (IBA) … moeten buiten gebruik worden gesteld voor afvalwater.</a:t>
            </a:r>
          </a:p>
          <a:p>
            <a:endParaRPr lang="nl-BE" altLang="nl-BE" dirty="0">
              <a:solidFill>
                <a:schemeClr val="tx2"/>
              </a:solidFill>
            </a:endParaRPr>
          </a:p>
          <a:p>
            <a:r>
              <a:rPr lang="nl-BE" altLang="nl-BE" dirty="0">
                <a:solidFill>
                  <a:schemeClr val="tx2"/>
                </a:solidFill>
              </a:rPr>
              <a:t>Werken achter het aansluitputjes moeten eigenaars zelf doen </a:t>
            </a:r>
            <a:br>
              <a:rPr lang="nl-BE" altLang="nl-BE" dirty="0">
                <a:solidFill>
                  <a:schemeClr val="tx2"/>
                </a:solidFill>
              </a:rPr>
            </a:br>
            <a:endParaRPr lang="nl-BE" altLang="nl-BE" dirty="0">
              <a:solidFill>
                <a:schemeClr val="tx2"/>
              </a:solidFill>
            </a:endParaRPr>
          </a:p>
          <a:p>
            <a:r>
              <a:rPr lang="nl-BE" altLang="nl-BE" dirty="0">
                <a:solidFill>
                  <a:schemeClr val="tx2"/>
                </a:solidFill>
              </a:rPr>
              <a:t>Wie op voorhand wil werken, vragen we de buizen klaar te leggen tot aan het voorziene putje</a:t>
            </a:r>
            <a:br>
              <a:rPr lang="nl-BE" altLang="nl-BE" dirty="0">
                <a:solidFill>
                  <a:schemeClr val="tx2"/>
                </a:solidFill>
              </a:rPr>
            </a:br>
            <a:endParaRPr lang="nl-BE" altLang="nl-BE" dirty="0">
              <a:solidFill>
                <a:schemeClr val="tx2"/>
              </a:solidFill>
            </a:endParaRPr>
          </a:p>
          <a:p>
            <a:r>
              <a:rPr lang="nl-BE" altLang="nl-BE" dirty="0">
                <a:solidFill>
                  <a:schemeClr val="tx2"/>
                </a:solidFill>
              </a:rPr>
              <a:t>KEURING =&gt; let goed op de brief die er in de bus zal vallen, hierin staat wat er dient te gebeuren</a:t>
            </a:r>
          </a:p>
          <a:p>
            <a:endParaRPr lang="nl-BE" altLang="nl-BE" sz="2100" dirty="0"/>
          </a:p>
        </p:txBody>
      </p:sp>
    </p:spTree>
    <p:extLst>
      <p:ext uri="{BB962C8B-B14F-4D97-AF65-F5344CB8AC3E}">
        <p14:creationId xmlns:p14="http://schemas.microsoft.com/office/powerpoint/2010/main" val="11559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B1678-7E02-4975-9388-532927BC9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92D050"/>
                </a:solidFill>
              </a:rPr>
              <a:t>Opvolging keuring</a:t>
            </a:r>
            <a:endParaRPr lang="nl-BE" sz="1200" dirty="0">
              <a:solidFill>
                <a:srgbClr val="92D05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17EDC4-D127-405E-BAB3-3A29D0E8B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Opvolging keuring – tijdslijn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06499E-94F8-4EEA-A756-CB19A3F28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0697"/>
            <a:ext cx="9144000" cy="17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Projectlocaties en ontwerp</a:t>
            </a:r>
            <a:endParaRPr lang="nl-NL" sz="32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BF80BCC-4AFD-1260-FA3D-524B0B8D12D9}"/>
              </a:ext>
            </a:extLst>
          </p:cNvPr>
          <p:cNvSpPr txBox="1"/>
          <p:nvPr/>
        </p:nvSpPr>
        <p:spPr>
          <a:xfrm>
            <a:off x="323561" y="1568881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 dirty="0">
                <a:solidFill>
                  <a:srgbClr val="FF0000"/>
                </a:solidFill>
              </a:rPr>
              <a:t>Locatie 1</a:t>
            </a:r>
          </a:p>
          <a:p>
            <a:pPr algn="ctr"/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652BBA-38A3-2C60-A172-1BADC18086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8737"/>
          <a:stretch/>
        </p:blipFill>
        <p:spPr>
          <a:xfrm>
            <a:off x="1979712" y="2440027"/>
            <a:ext cx="5596721" cy="31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324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74719-91C9-4707-88A5-B1D4B2F42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67" y="274771"/>
            <a:ext cx="7778470" cy="2002101"/>
          </a:xfrm>
        </p:spPr>
        <p:txBody>
          <a:bodyPr/>
          <a:lstStyle/>
          <a:p>
            <a:r>
              <a:rPr lang="nl-BE" dirty="0">
                <a:solidFill>
                  <a:srgbClr val="92D050"/>
                </a:solidFill>
              </a:rPr>
              <a:t>KEURINGSATTEST =  PREMIE van € 500  (brief na de werken)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D138917-0256-492D-B728-92D5AE390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1" y="2492756"/>
            <a:ext cx="2135309" cy="2706859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5A6BC0-EA2D-4693-8C83-3AB4B470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AD90-E753-AA4D-96BD-B26D74333C3A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939D0D4-02C9-41D4-8AB9-CC00DC7D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019" y="2413741"/>
            <a:ext cx="2170003" cy="31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>
                <a:solidFill>
                  <a:srgbClr val="92D050"/>
                </a:solidFill>
              </a:rPr>
              <a:t>Premie hemelwaterput </a:t>
            </a:r>
            <a:br>
              <a:rPr lang="nl-BE" dirty="0">
                <a:solidFill>
                  <a:srgbClr val="92D050"/>
                </a:solidFill>
              </a:rPr>
            </a:br>
            <a:r>
              <a:rPr lang="nl-BE" dirty="0">
                <a:solidFill>
                  <a:srgbClr val="92D050"/>
                </a:solidFill>
              </a:rPr>
              <a:t>met pompinstallatie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541368" y="2430235"/>
            <a:ext cx="3541084" cy="2994701"/>
          </a:xfrm>
        </p:spPr>
        <p:txBody>
          <a:bodyPr/>
          <a:lstStyle/>
          <a:p>
            <a:pPr eaLnBrk="1" hangingPunct="1"/>
            <a:r>
              <a:rPr lang="nl-BE" altLang="nl-BE" sz="1800" dirty="0">
                <a:solidFill>
                  <a:schemeClr val="tx2"/>
                </a:solidFill>
              </a:rPr>
              <a:t>Hemelwaterput plaatsen met   pompinstallatie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nl-BE" altLang="nl-BE" dirty="0">
              <a:solidFill>
                <a:schemeClr val="tx2"/>
              </a:solidFill>
            </a:endParaRPr>
          </a:p>
          <a:p>
            <a:pPr eaLnBrk="1" hangingPunct="1"/>
            <a:r>
              <a:rPr lang="nl-BE" altLang="nl-BE" sz="1800" dirty="0">
                <a:solidFill>
                  <a:schemeClr val="tx2"/>
                </a:solidFill>
              </a:rPr>
              <a:t>Minstens één toilet of één wasmachine aangesloten </a:t>
            </a:r>
            <a:endParaRPr lang="nl-NL" altLang="nl-BE" sz="1800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nl-BE" altLang="nl-BE" dirty="0">
              <a:solidFill>
                <a:schemeClr val="tx2"/>
              </a:solidFill>
            </a:endParaRPr>
          </a:p>
          <a:p>
            <a:pPr eaLnBrk="1" hangingPunct="1"/>
            <a:r>
              <a:rPr lang="nl-BE" altLang="nl-BE" sz="1800" dirty="0">
                <a:solidFill>
                  <a:schemeClr val="tx2"/>
                </a:solidFill>
              </a:rPr>
              <a:t>Premie volgens het reglement dat op dat moment van toepassing is </a:t>
            </a:r>
            <a:br>
              <a:rPr lang="nl-BE" altLang="nl-BE" sz="1800" dirty="0">
                <a:solidFill>
                  <a:schemeClr val="tx2"/>
                </a:solidFill>
              </a:rPr>
            </a:br>
            <a:br>
              <a:rPr lang="nl-BE" altLang="nl-BE" sz="1800" dirty="0">
                <a:solidFill>
                  <a:schemeClr val="tx2"/>
                </a:solidFill>
              </a:rPr>
            </a:br>
            <a:r>
              <a:rPr lang="nl-BE" altLang="nl-BE" dirty="0">
                <a:solidFill>
                  <a:schemeClr val="tx2"/>
                </a:solidFill>
              </a:rPr>
              <a:t>(momenteel = 250 euro)</a:t>
            </a:r>
          </a:p>
          <a:p>
            <a:pPr eaLnBrk="1" hangingPunct="1"/>
            <a:endParaRPr lang="nl-BE" altLang="nl-BE" dirty="0"/>
          </a:p>
          <a:p>
            <a:pPr eaLnBrk="1" hangingPunct="1"/>
            <a:endParaRPr lang="nl-BE" altLang="nl-BE" dirty="0"/>
          </a:p>
          <a:p>
            <a:pPr eaLnBrk="1" hangingPunct="1"/>
            <a:endParaRPr lang="nl-BE" altLang="nl-BE" dirty="0"/>
          </a:p>
          <a:p>
            <a:pPr eaLnBrk="1" hangingPunct="1"/>
            <a:endParaRPr lang="nl-NL" altLang="nl-BE" b="1" dirty="0"/>
          </a:p>
        </p:txBody>
      </p:sp>
      <p:pic>
        <p:nvPicPr>
          <p:cNvPr id="5" name="Afbeelding 4" descr="Afbeelding met teken, klok&#10;&#10;Automatisch gegenereerde beschrijving">
            <a:extLst>
              <a:ext uri="{FF2B5EF4-FFF2-40B4-BE49-F238E27FC236}">
                <a16:creationId xmlns:a16="http://schemas.microsoft.com/office/drawing/2014/main" id="{57AC02E2-8AC1-784D-8749-ACEC5AB01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435" y="791003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>
                <a:solidFill>
                  <a:srgbClr val="92D050"/>
                </a:solidFill>
              </a:rPr>
              <a:t>Premie infiltratie van</a:t>
            </a:r>
            <a:br>
              <a:rPr lang="nl-BE" dirty="0">
                <a:solidFill>
                  <a:srgbClr val="92D050"/>
                </a:solidFill>
              </a:rPr>
            </a:br>
            <a:r>
              <a:rPr lang="nl-BE" dirty="0">
                <a:solidFill>
                  <a:srgbClr val="92D050"/>
                </a:solidFill>
              </a:rPr>
              <a:t>hemelwater ter plaatse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245386C-A139-494F-97FF-C2C37F7E9E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1367" y="2430235"/>
            <a:ext cx="3627222" cy="3018865"/>
          </a:xfrm>
        </p:spPr>
        <p:txBody>
          <a:bodyPr/>
          <a:lstStyle/>
          <a:p>
            <a:pPr marL="0" indent="0">
              <a:buNone/>
            </a:pPr>
            <a:r>
              <a:rPr lang="nl-BE" altLang="nl-BE" sz="1800" dirty="0">
                <a:solidFill>
                  <a:schemeClr val="tx2"/>
                </a:solidFill>
              </a:rPr>
              <a:t>Infiltratiesysteem plaatsen</a:t>
            </a:r>
          </a:p>
          <a:p>
            <a:pPr marL="0" indent="0">
              <a:buNone/>
            </a:pPr>
            <a:endParaRPr lang="nl-BE" altLang="nl-BE" sz="1800" dirty="0">
              <a:solidFill>
                <a:schemeClr val="tx2"/>
              </a:solidFill>
            </a:endParaRPr>
          </a:p>
          <a:p>
            <a:r>
              <a:rPr lang="nl-BE" altLang="nl-BE" sz="1800" dirty="0">
                <a:solidFill>
                  <a:schemeClr val="tx2"/>
                </a:solidFill>
              </a:rPr>
              <a:t>Premie volgens het reglement dat op dat moment van toepassing is (momenteel = 250 euro)</a:t>
            </a:r>
          </a:p>
          <a:p>
            <a:endParaRPr lang="nl-BE" altLang="nl-BE" sz="1800" dirty="0">
              <a:solidFill>
                <a:schemeClr val="tx2"/>
              </a:solidFill>
            </a:endParaRPr>
          </a:p>
          <a:p>
            <a:r>
              <a:rPr lang="nl-BE" altLang="nl-BE" sz="1800" dirty="0">
                <a:solidFill>
                  <a:schemeClr val="tx2"/>
                </a:solidFill>
              </a:rPr>
              <a:t>Niet voor woningen met een bouwvergunning na 1 februari 2005</a:t>
            </a:r>
            <a:endParaRPr lang="nl-NL" altLang="nl-BE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BE" altLang="nl-BE" sz="1800" dirty="0"/>
          </a:p>
          <a:p>
            <a:pPr eaLnBrk="1" hangingPunct="1"/>
            <a:endParaRPr lang="nl-BE" altLang="nl-BE" dirty="0"/>
          </a:p>
          <a:p>
            <a:pPr eaLnBrk="1" hangingPunct="1"/>
            <a:endParaRPr lang="nl-BE" altLang="nl-BE" b="1" dirty="0"/>
          </a:p>
          <a:p>
            <a:pPr eaLnBrk="1" hangingPunct="1"/>
            <a:endParaRPr lang="nl-NL" altLang="nl-BE" b="1" dirty="0"/>
          </a:p>
        </p:txBody>
      </p:sp>
      <p:pic>
        <p:nvPicPr>
          <p:cNvPr id="13" name="Afbeelding 12" descr="Afbeelding met klok&#10;&#10;Automatisch gegenereerde beschrijving">
            <a:extLst>
              <a:ext uri="{FF2B5EF4-FFF2-40B4-BE49-F238E27FC236}">
                <a16:creationId xmlns:a16="http://schemas.microsoft.com/office/drawing/2014/main" id="{03E8A6B0-B8B4-784A-815C-FEABDACB2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605" y="1000644"/>
            <a:ext cx="5679814" cy="425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3B453-22EC-42F4-B286-F606838A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92D050"/>
                </a:solidFill>
              </a:rPr>
              <a:t>Gas + elektriciteit Fluvius + 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307D9E-4862-4983-9D56-67922A45E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67" y="1935094"/>
            <a:ext cx="7115027" cy="2859019"/>
          </a:xfrm>
        </p:spPr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Iedereens aansluiting wordt nagekeken (min 4x10mm²) </a:t>
            </a:r>
          </a:p>
          <a:p>
            <a:r>
              <a:rPr lang="nl-BE" dirty="0">
                <a:solidFill>
                  <a:schemeClr val="tx2"/>
                </a:solidFill>
              </a:rPr>
              <a:t>Iedereens aansluiting wordt ondergronds gebracht</a:t>
            </a:r>
          </a:p>
          <a:p>
            <a:r>
              <a:rPr lang="nl-BE" dirty="0">
                <a:solidFill>
                  <a:schemeClr val="tx2"/>
                </a:solidFill>
              </a:rPr>
              <a:t>Iedereen een digitale gas- en elektriciteitsmeter</a:t>
            </a:r>
          </a:p>
          <a:p>
            <a:endParaRPr lang="nl-BE" dirty="0">
              <a:solidFill>
                <a:schemeClr val="tx2"/>
              </a:solidFill>
            </a:endParaRPr>
          </a:p>
          <a:p>
            <a:r>
              <a:rPr lang="nl-BE" dirty="0">
                <a:solidFill>
                  <a:schemeClr val="tx2"/>
                </a:solidFill>
              </a:rPr>
              <a:t>Indien aansluiting wordt vernieuwd =&gt; Digitale watermeter wordt overal geplaatst (werkt “digitaal of analoog” zie elektriciteitsmeter)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20FB61-3C37-4DB0-90B0-E8960F8DA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461" y="3707570"/>
            <a:ext cx="3244545" cy="214978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B07AD6F-EC7B-67DC-18CF-16CD1C348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035" y="3707570"/>
            <a:ext cx="2164565" cy="21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5B86-723D-D553-2867-9DC3164D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41F18E9-BEE2-79B0-1190-02395567C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F1DFD00E-05C7-8C4B-CF40-301120033081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Toelichting aannemer</a:t>
            </a:r>
            <a:endParaRPr lang="nl-NL" sz="32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B05603-A167-C564-5E7E-069F04D1E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54CCD30-588C-5112-AB26-0EB647C90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2860B7F-A95A-2A93-B1C8-975FC0040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57BB5CAE-F0A8-4F84-6F50-5E7309F3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E9B654E-55B8-E683-F3FF-B1280479C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75" y="2900126"/>
            <a:ext cx="2992649" cy="10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465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34AC5-0898-4C8C-9A7E-FC63E7815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8909DBF-3C9D-4487-21DF-BBD138A46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EF9B3D80-8CA6-B42D-9265-6304CC3F051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Timing / Planning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270331-2D6B-109D-BCE7-3F6856A64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A0DBAD4-558E-A6D7-2D1D-309ADBAFB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6C9C379-D97A-BA61-EF97-B45D6AEBE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F94EB2DF-22D6-0474-4F9A-D8F8841D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262365D-5EA1-B7F7-4B60-21ED338656FD}"/>
              </a:ext>
            </a:extLst>
          </p:cNvPr>
          <p:cNvSpPr txBox="1"/>
          <p:nvPr/>
        </p:nvSpPr>
        <p:spPr>
          <a:xfrm>
            <a:off x="467544" y="2002001"/>
            <a:ext cx="8534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180 werkdagen </a:t>
            </a:r>
            <a:r>
              <a:rPr lang="nl-BE" sz="2400" dirty="0"/>
              <a:t>voorzien (zonder rekening te houden met de werken aan de nutsleidingen)</a:t>
            </a:r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r>
              <a:rPr lang="nl-BE" sz="2400" dirty="0"/>
              <a:t>Deel riolering: Fluvius</a:t>
            </a:r>
          </a:p>
          <a:p>
            <a:pPr marL="342900" indent="-342900">
              <a:buFontTx/>
              <a:buChar char="-"/>
            </a:pPr>
            <a:r>
              <a:rPr lang="nl-BE" sz="2400" dirty="0"/>
              <a:t>Deel wegenis: Lummen</a:t>
            </a:r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r>
              <a:rPr lang="nl-BE" sz="2400" dirty="0"/>
              <a:t>Start van de werken voorzien: </a:t>
            </a:r>
            <a:r>
              <a:rPr lang="nl-BE" sz="2400" b="1" dirty="0">
                <a:solidFill>
                  <a:srgbClr val="FF0000"/>
                </a:solidFill>
              </a:rPr>
              <a:t>eind april 2025</a:t>
            </a:r>
          </a:p>
        </p:txBody>
      </p:sp>
    </p:spTree>
    <p:extLst>
      <p:ext uri="{BB962C8B-B14F-4D97-AF65-F5344CB8AC3E}">
        <p14:creationId xmlns:p14="http://schemas.microsoft.com/office/powerpoint/2010/main" val="28304170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608D7-867B-F6DA-A27D-13EC2E14A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0846C30-F4A4-7154-4F35-7B3C03B1F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9657F064-AAFB-78AD-D5E8-814C738A1DEE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Fasering riolering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3EFEAB-D75A-8CFD-80E8-171D59AD2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233DF0D-D2D6-CA80-4BE7-36D7A9C82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ADFF5FD-C3F1-8F0B-D430-721DB47C0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A3E3D353-D886-10D6-D57E-6F3CB375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3">
            <a:extLst>
              <a:ext uri="{FF2B5EF4-FFF2-40B4-BE49-F238E27FC236}">
                <a16:creationId xmlns:a16="http://schemas.microsoft.com/office/drawing/2014/main" id="{78912127-DD56-D67A-BAD6-7A062D205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5" y="1539004"/>
            <a:ext cx="8688387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6359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F835A-2C6B-A4FE-391D-12ADC9ACC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DF97CC6-097D-D9DC-5DAC-2992AFD30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96007B00-D801-5DA4-F03F-99F11879166B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Fasering riolering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DF9021-BA42-2BD4-162A-F5C302768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B81BDE-D75A-5BE5-457E-858A762CA2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6B25F0D-A73A-0922-C41B-305C0B76D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3224403-924D-1418-B161-3A653C5F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3ABE5E8-85C8-1FEE-5AED-8EE1B467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1" y="1558905"/>
            <a:ext cx="8160616" cy="48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5821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C0C15-D3F7-D9D7-AF0A-6FB9B1C22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E2C5779-267F-A5F8-B8DA-824886641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A92D783B-B1F4-FF82-217A-186DDA285431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Omleidingen / bereikbaarheid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FAF3761-7504-E5F9-033A-14F08554F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56930E3-E957-61AD-B5F1-5DEAC689C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82C1DF4-73C1-89BD-748A-4E8689027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02B72A36-8068-758D-4C98-A40F074C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6193968-A607-1A35-FA70-8B0A03410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779810"/>
            <a:ext cx="3263767" cy="28774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30817F1-692E-6081-E84D-C9580E36E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0728" y="4121820"/>
            <a:ext cx="2152671" cy="145679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00C7ABB-A9B3-34BC-39D3-B225EB9B1D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475" y="2040462"/>
            <a:ext cx="3172268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638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CDE58-BEB8-8752-6177-6C6E1AE94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3CEC667-52B7-1612-8F5B-D40B4A678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BC798F-551A-5E96-C953-0714BC0B6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B54DABE-99B6-8E08-7302-DB2F378C7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F722A60-E7B0-081F-2FBE-01AA8B28B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C3C942DF-FBCF-52C5-9A1B-8DB0F86B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DC82F3AC-FBB0-C1AC-A68A-7AC0F3A00970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Omleidingen / bereikbaarheid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A0E9D1A-6B2F-33BC-7988-7B3B98DE7E47}"/>
              </a:ext>
            </a:extLst>
          </p:cNvPr>
          <p:cNvSpPr txBox="1"/>
          <p:nvPr/>
        </p:nvSpPr>
        <p:spPr>
          <a:xfrm>
            <a:off x="467544" y="1545544"/>
            <a:ext cx="8534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Tijdens werken in de</a:t>
            </a:r>
          </a:p>
          <a:p>
            <a:pPr marL="800100" lvl="1" indent="-342900">
              <a:buFontTx/>
              <a:buChar char="-"/>
            </a:pPr>
            <a:r>
              <a:rPr lang="nl-BE" sz="2400" b="1" dirty="0"/>
              <a:t>Spreeuwenstraat</a:t>
            </a:r>
          </a:p>
          <a:p>
            <a:pPr marL="800100" lvl="1" indent="-342900">
              <a:buFontTx/>
              <a:buChar char="-"/>
            </a:pPr>
            <a:r>
              <a:rPr lang="nl-BE" sz="2400" b="1" dirty="0"/>
              <a:t>Bremstraat</a:t>
            </a:r>
          </a:p>
          <a:p>
            <a:pPr marL="800100" lvl="1" indent="-342900">
              <a:buFontTx/>
              <a:buChar char="-"/>
            </a:pPr>
            <a:r>
              <a:rPr lang="nl-BE" sz="2400" b="1" dirty="0"/>
              <a:t>Waterstraat</a:t>
            </a:r>
          </a:p>
          <a:p>
            <a:endParaRPr lang="nl-BE" sz="2400" dirty="0"/>
          </a:p>
          <a:p>
            <a:pPr marL="342900" indent="-342900">
              <a:buFontTx/>
              <a:buChar char="-"/>
            </a:pPr>
            <a:r>
              <a:rPr lang="nl-BE" sz="2400" dirty="0"/>
              <a:t>Via:</a:t>
            </a:r>
            <a:br>
              <a:rPr lang="nl-BE" sz="2400" dirty="0"/>
            </a:br>
            <a:r>
              <a:rPr lang="nl-BE" sz="2400" dirty="0"/>
              <a:t>Genenbosstraat</a:t>
            </a:r>
            <a:br>
              <a:rPr lang="nl-BE" sz="2400" dirty="0"/>
            </a:br>
            <a:r>
              <a:rPr lang="nl-BE" sz="2400" dirty="0" err="1"/>
              <a:t>Molemstraat</a:t>
            </a:r>
            <a:br>
              <a:rPr lang="nl-BE" sz="2400" dirty="0"/>
            </a:br>
            <a:r>
              <a:rPr lang="nl-BE" sz="2400" dirty="0"/>
              <a:t>Oostereindestraat</a:t>
            </a:r>
            <a:br>
              <a:rPr lang="nl-BE" sz="2400" dirty="0"/>
            </a:br>
            <a:r>
              <a:rPr lang="nl-BE" sz="2400" dirty="0"/>
              <a:t>Ringlaan</a:t>
            </a:r>
            <a:br>
              <a:rPr lang="nl-BE" sz="2400" dirty="0"/>
            </a:br>
            <a:r>
              <a:rPr lang="nl-BE" sz="2400" dirty="0"/>
              <a:t>6 Septemberstraat</a:t>
            </a:r>
          </a:p>
          <a:p>
            <a:endParaRPr lang="nl-BE" sz="2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EF12F3-3C59-C3A5-8F2F-57912D22F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890" y="1484784"/>
            <a:ext cx="5223606" cy="533176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1AE0380-E3A7-7CD8-92F3-A6467481B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814" y="5167294"/>
            <a:ext cx="1636044" cy="159167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DAB0DCC-75E2-98D3-2E48-70A8C4283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515275" y="2935669"/>
            <a:ext cx="539249" cy="2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0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8569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 riolering: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gescheiden riolering (regen- en vuilwater)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Vuilwater: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Aanleg gresbuizen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Regenwater: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Aanleg infiltratiebuizen (voor woningen 2 – 36)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Behoud bestaande grachten – vernieuwen / opbreken grachtbuizen – van woning 36 tot 6 Septemberstr.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Groene infiltratieberm – van woning 36 tot 6 Septemberstr.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Afkoppelen privé-riolering woningen</a:t>
            </a:r>
          </a:p>
        </p:txBody>
      </p:sp>
    </p:spTree>
    <p:extLst>
      <p:ext uri="{BB962C8B-B14F-4D97-AF65-F5344CB8AC3E}">
        <p14:creationId xmlns:p14="http://schemas.microsoft.com/office/powerpoint/2010/main" val="27549140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87A9A-9FED-33F4-0970-8C04F4E2E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27F498B6-8524-8597-A8AC-8E713A01E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159006"/>
            <a:ext cx="5760640" cy="32962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FA36CF3-2FA7-07BB-AB43-49AEEB70D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194B11C-1A31-892E-7C34-292065B60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90AD0C7-F6DF-94A7-1108-48A8A5615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E93BB79-2024-E713-2364-D93843100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B76312E9-41F1-83EE-CFE8-26A4936D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AEE287A2-58C3-7BB7-68A1-E8E0DA6D5EB5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Omleidingen / bereikbaarheid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A5FE0A8-8A0F-3DCC-9420-984148B22921}"/>
              </a:ext>
            </a:extLst>
          </p:cNvPr>
          <p:cNvSpPr txBox="1"/>
          <p:nvPr/>
        </p:nvSpPr>
        <p:spPr>
          <a:xfrm>
            <a:off x="467544" y="1545544"/>
            <a:ext cx="85344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Tijdens werken in de</a:t>
            </a:r>
          </a:p>
          <a:p>
            <a:pPr marL="800100" lvl="1" indent="-342900">
              <a:buFontTx/>
              <a:buChar char="-"/>
            </a:pPr>
            <a:r>
              <a:rPr lang="nl-BE" sz="2400" b="1" dirty="0" err="1"/>
              <a:t>Ashoekstraat</a:t>
            </a:r>
            <a:endParaRPr lang="nl-BE" sz="2400" b="1" dirty="0"/>
          </a:p>
          <a:p>
            <a:pPr marL="800100" lvl="1" indent="-342900">
              <a:buFontTx/>
              <a:buChar char="-"/>
            </a:pPr>
            <a:r>
              <a:rPr lang="nl-BE" sz="2400" b="1" dirty="0"/>
              <a:t>Hoefstraat</a:t>
            </a:r>
            <a:endParaRPr lang="nl-BE" sz="2400" dirty="0"/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r>
              <a:rPr lang="nl-BE" sz="2400" dirty="0"/>
              <a:t>Via:</a:t>
            </a:r>
            <a:br>
              <a:rPr lang="nl-BE" sz="2400" dirty="0"/>
            </a:br>
            <a:r>
              <a:rPr lang="nl-BE" sz="2400" dirty="0"/>
              <a:t>Larenstraat</a:t>
            </a:r>
            <a:br>
              <a:rPr lang="nl-BE" sz="2400" dirty="0"/>
            </a:br>
            <a:r>
              <a:rPr lang="nl-BE" sz="2400" dirty="0" err="1"/>
              <a:t>Ashoekstraat</a:t>
            </a:r>
            <a:br>
              <a:rPr lang="nl-BE" sz="2400" dirty="0"/>
            </a:br>
            <a:r>
              <a:rPr lang="nl-BE" sz="2400" dirty="0" err="1"/>
              <a:t>Ashoekstraat</a:t>
            </a:r>
            <a:br>
              <a:rPr lang="nl-BE" sz="2400" dirty="0"/>
            </a:br>
            <a:r>
              <a:rPr lang="nl-BE" sz="2400" dirty="0"/>
              <a:t>Hoogstraat</a:t>
            </a:r>
          </a:p>
          <a:p>
            <a:endParaRPr lang="nl-BE" sz="2400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1458A19-30E6-07AB-FA03-76A9F2B86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471928">
            <a:off x="7872019" y="2700897"/>
            <a:ext cx="1224204" cy="67653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FFB9939-67D2-2FA8-1168-4DF09F699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4578" y="3623036"/>
            <a:ext cx="1701195" cy="16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111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F313E-8A9D-A41C-9247-94FCC7D8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7BA3F37-55C3-4C19-0A8A-4EC8B102F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FEA73036-545F-C312-AC83-288AE904A17F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Te verwachtte werkzaamheden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480977-2C6E-7EF0-F466-D3BB60076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CE9E53-4E6E-7E44-33C4-8D810D09A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579B252-AD06-CA3E-9DD5-D68C8FDC9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FE2FB62A-9DA6-A3E7-3100-26873757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ED2CE80-B03A-D624-756D-D66298912A53}"/>
              </a:ext>
            </a:extLst>
          </p:cNvPr>
          <p:cNvSpPr txBox="1"/>
          <p:nvPr/>
        </p:nvSpPr>
        <p:spPr>
          <a:xfrm>
            <a:off x="467544" y="2002001"/>
            <a:ext cx="8534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>
                <a:solidFill>
                  <a:srgbClr val="0070C0"/>
                </a:solidFill>
              </a:rPr>
              <a:t>Voorafgaandelijke aanpassingswerken nutsleidingen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Door andere aannemer</a:t>
            </a:r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r>
              <a:rPr lang="nl-BE" sz="2400" b="1" dirty="0">
                <a:solidFill>
                  <a:srgbClr val="FF0000"/>
                </a:solidFill>
              </a:rPr>
              <a:t>Wegenis- en rioleringswerken door Carmans</a:t>
            </a:r>
          </a:p>
          <a:p>
            <a:pPr marL="800100" lvl="1" indent="-342900">
              <a:buFontTx/>
              <a:buChar char="-"/>
            </a:pPr>
            <a:r>
              <a:rPr lang="nl-BE" sz="2400" dirty="0" err="1"/>
              <a:t>Opbraak</a:t>
            </a:r>
            <a:r>
              <a:rPr lang="nl-BE" sz="2400" dirty="0"/>
              <a:t> weg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frezen asfaltverharding + </a:t>
            </a:r>
            <a:r>
              <a:rPr lang="nl-BE" sz="2400" dirty="0" err="1"/>
              <a:t>opbraak</a:t>
            </a:r>
            <a:r>
              <a:rPr lang="nl-BE" sz="2400" dirty="0"/>
              <a:t> betonverharding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riolering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Voorgaand plaatsing droogzuiging (indien nodig)</a:t>
            </a:r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endParaRPr lang="nl-B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477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15C86-CB0C-45B0-9123-C1B59EA9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8389455-7495-2679-C84D-59E17D804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D33FE42-A60B-B368-7E5F-6D69F9845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FCB46F-9FBD-1EAB-DFA8-720CAEA26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62E3848-1F4D-3DA5-FFC1-5E3C48F88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BB99DDD6-DA7A-71B0-279E-83C9F75F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1" descr="DSCF0021.JPG">
            <a:extLst>
              <a:ext uri="{FF2B5EF4-FFF2-40B4-BE49-F238E27FC236}">
                <a16:creationId xmlns:a16="http://schemas.microsoft.com/office/drawing/2014/main" id="{D26B7988-1B70-6F2A-BB0E-5758B041AB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83" y="1558905"/>
            <a:ext cx="6380034" cy="478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D7B1AED9-FE1B-BE58-AB35-5203496DE038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Aanleg hoofdriool</a:t>
            </a:r>
          </a:p>
        </p:txBody>
      </p:sp>
    </p:spTree>
    <p:extLst>
      <p:ext uri="{BB962C8B-B14F-4D97-AF65-F5344CB8AC3E}">
        <p14:creationId xmlns:p14="http://schemas.microsoft.com/office/powerpoint/2010/main" val="6557419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42FB7-C0D7-557D-F950-FBCF9607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A0ED285-376A-C34C-785A-FCCDFAC58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1A6B833-EF61-2CEC-1444-F53FAE44D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98F3B04-98B3-C64A-09C5-264F1B043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8F42B78-BD04-9911-3948-05F2C2836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F958FDD2-7B4C-F627-D8EB-7CE382B8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3CDBDE8D-E0C2-5AB4-AED3-ADC81F43E064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Maken van huisaansluitingen</a:t>
            </a:r>
          </a:p>
        </p:txBody>
      </p:sp>
      <p:pic>
        <p:nvPicPr>
          <p:cNvPr id="8" name="Afbeelding 7" descr="Dirk 034.jpg">
            <a:extLst>
              <a:ext uri="{FF2B5EF4-FFF2-40B4-BE49-F238E27FC236}">
                <a16:creationId xmlns:a16="http://schemas.microsoft.com/office/drawing/2014/main" id="{A303A255-7DC6-A3F8-0BCA-B4FE58C9AB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4"/>
          <a:stretch/>
        </p:blipFill>
        <p:spPr bwMode="auto">
          <a:xfrm>
            <a:off x="1656736" y="2564904"/>
            <a:ext cx="5830526" cy="366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7617961-5A34-0174-EA4C-133DEEF596E2}"/>
              </a:ext>
            </a:extLst>
          </p:cNvPr>
          <p:cNvSpPr txBox="1"/>
          <p:nvPr/>
        </p:nvSpPr>
        <p:spPr>
          <a:xfrm>
            <a:off x="467544" y="2002001"/>
            <a:ext cx="8534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Volgens plannen opgemaakt door afkoppelingsdeskundige</a:t>
            </a:r>
          </a:p>
          <a:p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293274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C42AD-240D-D31B-448D-AB7827467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9779B21-774B-C1B8-4D8B-5A32F7C91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682136-BA0D-1CB0-52D4-A231AF52B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A18609A-3990-3B2F-3F74-955AACA8C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66374D3-8B9A-B04C-1985-834210DD7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0B9FAD5D-5098-9A8E-34EE-98AC6302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6C1A99FC-5975-48E2-6CFC-42805F6C1845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Overzicht verhardingen en methode van aanleg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EB9716D-4D40-1119-B6F2-D859B02FDD65}"/>
              </a:ext>
            </a:extLst>
          </p:cNvPr>
          <p:cNvSpPr txBox="1"/>
          <p:nvPr/>
        </p:nvSpPr>
        <p:spPr>
          <a:xfrm>
            <a:off x="539552" y="1650920"/>
            <a:ext cx="8534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Spreeuwenstraat – Bremstraat - Waterstraat</a:t>
            </a:r>
          </a:p>
          <a:p>
            <a:endParaRPr lang="nl-BE" sz="2400" dirty="0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817337C9-26C7-4D7B-98A7-BC5288040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0" y="2105695"/>
            <a:ext cx="71405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602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ADB4B-D9DD-1D2F-D5F6-CF7A3D4C9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494E371-5BE1-F9D3-7EFD-4817B0F52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1B0D412-8AA7-27ED-4D6F-CF8C95C9F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399F3-C563-95B1-921D-92FDC3918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4B72EE3-3F47-4FD9-5765-05733CF47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CFE34404-4958-7684-37AD-D28BD7E63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2694B8BA-EB81-FB2C-9720-940FCF753249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Overzicht verhardingen en methode van aanleg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2CBFAFD-30FE-A4E6-6456-D3A450F9F3FC}"/>
              </a:ext>
            </a:extLst>
          </p:cNvPr>
          <p:cNvSpPr txBox="1"/>
          <p:nvPr/>
        </p:nvSpPr>
        <p:spPr>
          <a:xfrm>
            <a:off x="539552" y="1650920"/>
            <a:ext cx="8534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 err="1"/>
              <a:t>Ashoekstraat</a:t>
            </a:r>
            <a:r>
              <a:rPr lang="nl-BE" sz="2400" dirty="0"/>
              <a:t> - Hoefstraat</a:t>
            </a:r>
          </a:p>
          <a:p>
            <a:endParaRPr lang="nl-BE" sz="2400" dirty="0"/>
          </a:p>
        </p:txBody>
      </p:sp>
      <p:pic>
        <p:nvPicPr>
          <p:cNvPr id="8" name="Afbeelding 5">
            <a:extLst>
              <a:ext uri="{FF2B5EF4-FFF2-40B4-BE49-F238E27FC236}">
                <a16:creationId xmlns:a16="http://schemas.microsoft.com/office/drawing/2014/main" id="{82FA45F1-0492-ECD4-3E87-73EA98DE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503" y="2105332"/>
            <a:ext cx="63944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9451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4E340-C2BF-19E8-67AF-9A7B6CD6D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1332467-D3FE-FC46-40EC-FDE3238CAC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73683CC-5A51-81D3-0E85-9D66AE65B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A9C18B4-CCC6-186A-ADA1-DB256207C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1A094D6-453B-7064-B78D-CB410F567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C7B67C53-D55B-FBF1-ADC6-8CD34729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BE5D2FB5-06DC-34EB-0B24-6ACC54943401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Aanleg betonverharding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1A8B103-B40C-F6BF-A720-134937F4AF08}"/>
              </a:ext>
            </a:extLst>
          </p:cNvPr>
          <p:cNvSpPr txBox="1"/>
          <p:nvPr/>
        </p:nvSpPr>
        <p:spPr>
          <a:xfrm>
            <a:off x="539552" y="1650920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Plaatsen </a:t>
            </a:r>
            <a:r>
              <a:rPr lang="nl-BE" sz="2400" dirty="0" err="1"/>
              <a:t>onderfundering</a:t>
            </a:r>
            <a:r>
              <a:rPr lang="nl-BE" sz="2400" dirty="0"/>
              <a:t> en fundering</a:t>
            </a:r>
          </a:p>
          <a:p>
            <a:pPr marL="342900" indent="-342900">
              <a:buFontTx/>
              <a:buChar char="-"/>
            </a:pPr>
            <a:r>
              <a:rPr lang="nl-BE" sz="2400" dirty="0"/>
              <a:t>Plaatsen betonverharding met glijbekistingsmachine</a:t>
            </a:r>
          </a:p>
          <a:p>
            <a:endParaRPr lang="nl-BE" sz="2400" dirty="0"/>
          </a:p>
        </p:txBody>
      </p:sp>
      <p:pic>
        <p:nvPicPr>
          <p:cNvPr id="9" name="Afbeelding 2">
            <a:extLst>
              <a:ext uri="{FF2B5EF4-FFF2-40B4-BE49-F238E27FC236}">
                <a16:creationId xmlns:a16="http://schemas.microsoft.com/office/drawing/2014/main" id="{5FF95657-8EB3-D6B8-353E-19009B980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20" y="2645082"/>
            <a:ext cx="37274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4">
            <a:extLst>
              <a:ext uri="{FF2B5EF4-FFF2-40B4-BE49-F238E27FC236}">
                <a16:creationId xmlns:a16="http://schemas.microsoft.com/office/drawing/2014/main" id="{88D03714-A6A3-F3FA-5257-6A9C5E57A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" y="2645082"/>
            <a:ext cx="50530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1815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B3F4-152C-4FE6-6DC6-740CB55EF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6EA8CD2-ED57-2271-DFDB-3984BCE7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527991-EF31-40A5-5F2F-BDD5D952F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FCB76D8-D6A6-0738-F983-459255331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97C0FE7-0C5F-3255-FF6D-468AD631C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3B5D1BB5-939B-E060-36D8-FDDAD4AC7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158C2F2B-E6E0-2447-9DAC-7800602425EF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Aanleg asfaltverharding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83A92B5-721B-0969-0B08-E226A2C79E35}"/>
              </a:ext>
            </a:extLst>
          </p:cNvPr>
          <p:cNvSpPr txBox="1"/>
          <p:nvPr/>
        </p:nvSpPr>
        <p:spPr>
          <a:xfrm>
            <a:off x="539552" y="1650920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Plaatsen </a:t>
            </a:r>
            <a:r>
              <a:rPr lang="nl-BE" sz="2400" dirty="0" err="1"/>
              <a:t>onderfundering</a:t>
            </a:r>
            <a:r>
              <a:rPr lang="nl-BE" sz="2400" dirty="0"/>
              <a:t> en fundering</a:t>
            </a:r>
          </a:p>
          <a:p>
            <a:pPr marL="342900" indent="-342900">
              <a:buFontTx/>
              <a:buChar char="-"/>
            </a:pPr>
            <a:r>
              <a:rPr lang="nl-BE" sz="2400" dirty="0"/>
              <a:t>Plaatsen platte kantstrook in beton met glijbekistingsmachine</a:t>
            </a:r>
          </a:p>
          <a:p>
            <a:endParaRPr lang="nl-BE" sz="2400" dirty="0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326444FD-C2DC-6B61-CFB9-96B255450C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757230"/>
              </p:ext>
            </p:extLst>
          </p:nvPr>
        </p:nvGraphicFramePr>
        <p:xfrm>
          <a:off x="1873792" y="2492896"/>
          <a:ext cx="5396415" cy="3812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11353800" imgH="8020050" progId="AcroExch.Document.7">
                  <p:embed/>
                </p:oleObj>
              </mc:Choice>
              <mc:Fallback>
                <p:oleObj name="Acrobat Document" r:id="rId7" imgW="11353800" imgH="8020050" progId="AcroExch.Document.7">
                  <p:embed/>
                  <p:pic>
                    <p:nvPicPr>
                      <p:cNvPr id="28674" name="Object 2">
                        <a:extLst>
                          <a:ext uri="{FF2B5EF4-FFF2-40B4-BE49-F238E27FC236}">
                            <a16:creationId xmlns:a16="http://schemas.microsoft.com/office/drawing/2014/main" id="{3B23914C-45D0-4715-A8F9-B535C20714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792" y="2492896"/>
                        <a:ext cx="5396415" cy="3812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2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4D289-90FA-A0B5-6134-C7777B0FD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5D0EDA7-7C62-0917-E395-FF67F74AB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C139F8-746E-731A-1D4A-99C80F5CC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B58A77-CFBE-E99A-961C-40B3531DD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D289EF9-3E65-5AAA-961B-EFDEF4065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5343B04F-B06C-0E3D-E73B-27C06A2E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D68D8175-CA5F-32D8-CD05-65BEA1A00B9F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Aanleg asfaltverharding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B980196-3910-13E4-4E96-BA7CB0F76612}"/>
              </a:ext>
            </a:extLst>
          </p:cNvPr>
          <p:cNvSpPr txBox="1"/>
          <p:nvPr/>
        </p:nvSpPr>
        <p:spPr>
          <a:xfrm>
            <a:off x="539552" y="1650920"/>
            <a:ext cx="853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Plaatsen onder- en toplaag asfalt</a:t>
            </a:r>
          </a:p>
        </p:txBody>
      </p:sp>
      <p:pic>
        <p:nvPicPr>
          <p:cNvPr id="11" name="Afbeelding 26" descr="Afbeelding met hemel, buitenshuis, voertuig, Landvoertuig&#10;&#10;Automatisch gegenereerde beschrijving">
            <a:extLst>
              <a:ext uri="{FF2B5EF4-FFF2-40B4-BE49-F238E27FC236}">
                <a16:creationId xmlns:a16="http://schemas.microsoft.com/office/drawing/2014/main" id="{F2EF08A1-3441-376E-4F70-74D25018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0" y="2142803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C739C3F-6262-4D90-EF11-69A94DA3B9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35450"/>
            <a:ext cx="33607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28" descr="Afbeelding met hemel, wiel, buitenshuis, transport&#10;&#10;Automatisch gegenereerde beschrijving">
            <a:extLst>
              <a:ext uri="{FF2B5EF4-FFF2-40B4-BE49-F238E27FC236}">
                <a16:creationId xmlns:a16="http://schemas.microsoft.com/office/drawing/2014/main" id="{51756B93-60F6-0639-0ADF-D8D65147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09" y="1650920"/>
            <a:ext cx="3739187" cy="280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DBE7E-C705-7A6F-CABE-D4C6B2888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3C47585-599E-79D1-48DE-B72E7B26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52769E-DDAC-404B-D6AC-EDCB46484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4E9DFCB-1B7A-85AD-8F40-2E3367F30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9CA4977-24D5-13FF-6549-415A4A97C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9A5D64F0-DCEB-582B-62F6-781E57ED5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18EC773B-9527-F339-9B0D-F061A486601E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Afwerkingen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C184D8B-9CC8-BC2E-586B-9B9D74ECD1B1}"/>
              </a:ext>
            </a:extLst>
          </p:cNvPr>
          <p:cNvSpPr txBox="1"/>
          <p:nvPr/>
        </p:nvSpPr>
        <p:spPr>
          <a:xfrm>
            <a:off x="539552" y="1784638"/>
            <a:ext cx="8534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Aanleg- en aanwerken van de inritten</a:t>
            </a:r>
          </a:p>
          <a:p>
            <a:pPr marL="342900" indent="-342900">
              <a:buFontTx/>
              <a:buChar char="-"/>
            </a:pPr>
            <a:r>
              <a:rPr lang="nl-BE" sz="2400" dirty="0"/>
              <a:t>Grondwerk groene infiltratiebermen en grachten</a:t>
            </a:r>
          </a:p>
          <a:p>
            <a:pPr marL="342900" indent="-342900">
              <a:buFontTx/>
              <a:buChar char="-"/>
            </a:pPr>
            <a:r>
              <a:rPr lang="nl-BE" sz="2400" dirty="0"/>
              <a:t>Afwerken bermen</a:t>
            </a:r>
          </a:p>
          <a:p>
            <a:endParaRPr lang="nl-BE" sz="2400" dirty="0"/>
          </a:p>
          <a:p>
            <a:r>
              <a:rPr lang="nl-BE" sz="2400" dirty="0"/>
              <a:t>…</a:t>
            </a:r>
          </a:p>
          <a:p>
            <a:endParaRPr lang="nl-BE" sz="2400" dirty="0"/>
          </a:p>
          <a:p>
            <a:endParaRPr lang="nl-BE" sz="2400" dirty="0"/>
          </a:p>
          <a:p>
            <a:r>
              <a:rPr lang="nl-BE" sz="2400" b="1" dirty="0">
                <a:solidFill>
                  <a:srgbClr val="FF0000"/>
                </a:solidFill>
              </a:rPr>
              <a:t>EINDE DER WERKEN</a:t>
            </a:r>
          </a:p>
        </p:txBody>
      </p:sp>
    </p:spTree>
    <p:extLst>
      <p:ext uri="{BB962C8B-B14F-4D97-AF65-F5344CB8AC3E}">
        <p14:creationId xmlns:p14="http://schemas.microsoft.com/office/powerpoint/2010/main" val="407806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 wegenis: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Vernieuwen rijweg: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Bremstraat – Spreeuwenstraat in asfalt</a:t>
            </a:r>
          </a:p>
          <a:p>
            <a:pPr marL="1257300" lvl="2" indent="-342900">
              <a:buFontTx/>
              <a:buChar char="-"/>
            </a:pPr>
            <a:r>
              <a:rPr lang="nl-BE" sz="2400" dirty="0"/>
              <a:t>Aansluiting aan 6 Septemberstraat: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Rijweg </a:t>
            </a:r>
            <a:r>
              <a:rPr lang="nl-BE" sz="2400" dirty="0" err="1"/>
              <a:t>t.h.v</a:t>
            </a:r>
            <a:r>
              <a:rPr lang="nl-BE" sz="2400" dirty="0"/>
              <a:t>. Spreeuwenstraat in klinkers</a:t>
            </a:r>
          </a:p>
          <a:p>
            <a:pPr marL="1714500" lvl="3" indent="-342900">
              <a:buFontTx/>
              <a:buChar char="-"/>
            </a:pPr>
            <a:r>
              <a:rPr lang="nl-BE" sz="2400" dirty="0"/>
              <a:t>Fietspad </a:t>
            </a:r>
            <a:r>
              <a:rPr lang="nl-BE" sz="2400" dirty="0" err="1"/>
              <a:t>t.h.v</a:t>
            </a:r>
            <a:r>
              <a:rPr lang="nl-BE" sz="2400" dirty="0"/>
              <a:t>. Waterstraat in beton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platte kantstrook ter opsluiting rijweg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inritten in klinkers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Aanleg verhoogde verkeersinrichtingen (drempels):</a:t>
            </a:r>
          </a:p>
          <a:p>
            <a:pPr marL="1257300" lvl="2" indent="-342900">
              <a:buFontTx/>
              <a:buChar char="-"/>
            </a:pPr>
            <a:r>
              <a:rPr lang="nl-BE" sz="2400" dirty="0" err="1"/>
              <a:t>T.h.v</a:t>
            </a:r>
            <a:r>
              <a:rPr lang="nl-BE" sz="2400" dirty="0"/>
              <a:t>. nr. 8-10</a:t>
            </a:r>
          </a:p>
          <a:p>
            <a:pPr marL="1257300" lvl="2" indent="-342900">
              <a:buFontTx/>
              <a:buChar char="-"/>
            </a:pPr>
            <a:r>
              <a:rPr lang="nl-BE" sz="2400" dirty="0" err="1"/>
              <a:t>T.h.v</a:t>
            </a:r>
            <a:r>
              <a:rPr lang="nl-BE" sz="2400" dirty="0"/>
              <a:t>. kruispunt Lijst- en Roosterstraat</a:t>
            </a:r>
          </a:p>
          <a:p>
            <a:pPr marL="1257300" lvl="2" indent="-342900">
              <a:buFontTx/>
              <a:buChar char="-"/>
            </a:pPr>
            <a:r>
              <a:rPr lang="nl-BE" sz="2400" dirty="0" err="1"/>
              <a:t>T.h.v</a:t>
            </a:r>
            <a:r>
              <a:rPr lang="nl-BE" sz="2400" dirty="0"/>
              <a:t>. kruispunt Waterstraat</a:t>
            </a:r>
          </a:p>
        </p:txBody>
      </p:sp>
    </p:spTree>
    <p:extLst>
      <p:ext uri="{BB962C8B-B14F-4D97-AF65-F5344CB8AC3E}">
        <p14:creationId xmlns:p14="http://schemas.microsoft.com/office/powerpoint/2010/main" val="38973301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9D22D-84BC-240D-A597-937F6EA0E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48BCF52-CDE6-039C-AC6A-EC7B68BD8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D4429F4D-FA08-0CBC-C29B-FB2242877AEE}"/>
              </a:ext>
            </a:extLst>
          </p:cNvPr>
          <p:cNvSpPr txBox="1"/>
          <p:nvPr/>
        </p:nvSpPr>
        <p:spPr>
          <a:xfrm>
            <a:off x="-1908720" y="1029608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Aandachtspunten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EBB9CA-F7A4-027B-CDEC-00182267A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C2783E9-29F6-2523-C9D8-597D6CC70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38F92C0-1301-147B-EF25-A24F6C17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C4AAB63E-9DB4-B05A-29CC-536628A1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1B2F442-CB28-AA33-147E-BED619D38765}"/>
              </a:ext>
            </a:extLst>
          </p:cNvPr>
          <p:cNvSpPr txBox="1"/>
          <p:nvPr/>
        </p:nvSpPr>
        <p:spPr>
          <a:xfrm>
            <a:off x="467544" y="2002001"/>
            <a:ext cx="853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Invulbal nutsvoorzieningen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D5C4C3A-8181-6955-62BD-A3FCDFEE3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683" y="476781"/>
            <a:ext cx="3124498" cy="58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80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EFA4-082D-19E5-7596-29C5ABE8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AC2BD06-336C-23BD-ECC0-212224F7A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25D662BE-2863-BB1D-B02B-613DD5B79487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Aandachtspunten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A443E1-182F-7D41-0E12-4B3ED12CA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60A568-02DE-96DB-7093-D26BAC491C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C4AC01-9180-C225-E2F2-47952A277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4F99A0D3-BC1B-3B6C-06EA-550F808B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E9F5B4C-5478-E11F-E07D-CA77B17DBC07}"/>
              </a:ext>
            </a:extLst>
          </p:cNvPr>
          <p:cNvSpPr txBox="1"/>
          <p:nvPr/>
        </p:nvSpPr>
        <p:spPr>
          <a:xfrm>
            <a:off x="467544" y="2002001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Plaatsen van container voor opvang water droogzuiging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in zomerperiode</a:t>
            </a:r>
          </a:p>
          <a:p>
            <a:pPr marL="342900" indent="-342900">
              <a:buFontTx/>
              <a:buChar char="-"/>
            </a:pPr>
            <a:endParaRPr lang="nl-BE" sz="2400" b="1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E5689D-ACCF-7E30-57B6-0A2F809271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8160" r="1014" b="32407"/>
          <a:stretch/>
        </p:blipFill>
        <p:spPr bwMode="auto">
          <a:xfrm>
            <a:off x="110829" y="3993925"/>
            <a:ext cx="5184577" cy="207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27FABB-6BAC-E726-F313-3C166F67AE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17119" r="25737" b="23440"/>
          <a:stretch/>
        </p:blipFill>
        <p:spPr bwMode="auto">
          <a:xfrm>
            <a:off x="5223389" y="2478395"/>
            <a:ext cx="3816425" cy="279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72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F6C5-B92E-6612-D313-F526A115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87AAA63-C1B6-D433-C2B0-7E85D8EEC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7DCE461E-CB93-587A-0AF9-49AF6DB8CA2C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Aandachtspunten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1BB945-1B12-AE31-56A2-31A654329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BD71DC-92EE-40EB-FA48-EC3F0A5DB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C5F3D8B-9E81-4F37-BDAF-F43843EA3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CD543DE7-8F03-5A83-1DFE-F4D3E0E6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E38FEDC-046E-33C5-E1D1-A973DDC095C0}"/>
              </a:ext>
            </a:extLst>
          </p:cNvPr>
          <p:cNvSpPr txBox="1"/>
          <p:nvPr/>
        </p:nvSpPr>
        <p:spPr>
          <a:xfrm>
            <a:off x="467544" y="2002001"/>
            <a:ext cx="8534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dirty="0"/>
              <a:t>Huisvuil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Dag voordien buiten zetten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Huisnummer op afvalbakken voorzien</a:t>
            </a:r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r>
              <a:rPr lang="nl-BE" sz="2400" dirty="0"/>
              <a:t>Locatie werfkeet</a:t>
            </a:r>
          </a:p>
          <a:p>
            <a:pPr marL="800100" lvl="1" indent="-342900">
              <a:buFontTx/>
              <a:buChar char="-"/>
            </a:pPr>
            <a:r>
              <a:rPr lang="nl-BE" sz="2400" dirty="0"/>
              <a:t>Groenzone Bremstraat </a:t>
            </a:r>
            <a:r>
              <a:rPr lang="nl-BE" sz="2400" dirty="0" err="1"/>
              <a:t>thv</a:t>
            </a:r>
            <a:r>
              <a:rPr lang="nl-BE" sz="2400" dirty="0"/>
              <a:t> brug</a:t>
            </a:r>
          </a:p>
        </p:txBody>
      </p:sp>
    </p:spTree>
    <p:extLst>
      <p:ext uri="{BB962C8B-B14F-4D97-AF65-F5344CB8AC3E}">
        <p14:creationId xmlns:p14="http://schemas.microsoft.com/office/powerpoint/2010/main" val="15997387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7BB15-14BD-7CE8-AA4B-9BE94F4B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ED567E7-ED14-20DA-8D9A-30C4EFC05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7B63FABC-E6CB-FCED-8D31-9254166FB4F7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/>
              <a:t>Contact</a:t>
            </a:r>
            <a:endParaRPr lang="nl-NL" sz="32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ADA010-37B5-0619-ADFD-6BAE20861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E6A7876-E4D2-E025-A1FF-317D6BF3C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BEED223-565A-0D2F-7E41-37E276DE1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3AC109F7-75FE-328C-7623-81FD54A2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B7D66FF-4548-B145-1D86-E0C296C5B91F}"/>
              </a:ext>
            </a:extLst>
          </p:cNvPr>
          <p:cNvSpPr txBox="1">
            <a:spLocks/>
          </p:cNvSpPr>
          <p:nvPr/>
        </p:nvSpPr>
        <p:spPr>
          <a:xfrm>
            <a:off x="4139952" y="1776178"/>
            <a:ext cx="3888432" cy="337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003955"/>
                </a:solidFill>
              </a:rPr>
              <a:t>Studiebureau </a:t>
            </a:r>
            <a:r>
              <a:rPr lang="nl-BE" sz="2000" b="1" dirty="0" err="1">
                <a:solidFill>
                  <a:srgbClr val="003955"/>
                </a:solidFill>
              </a:rPr>
              <a:t>Geotec</a:t>
            </a:r>
            <a:r>
              <a:rPr lang="nl-BE" sz="2000" b="1" dirty="0">
                <a:solidFill>
                  <a:srgbClr val="003955"/>
                </a:solidFill>
              </a:rPr>
              <a:t> bv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003955"/>
                </a:solidFill>
              </a:rPr>
              <a:t>Dhr. Kurt Koolen</a:t>
            </a:r>
            <a:endParaRPr lang="nl-BE" sz="2000" dirty="0">
              <a:solidFill>
                <a:srgbClr val="003955"/>
              </a:solidFill>
              <a:hlinkClick r:id="rId7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003955"/>
                </a:solidFill>
                <a:hlinkClick r:id="rId7"/>
              </a:rPr>
              <a:t>info@geotec.be</a:t>
            </a:r>
            <a:r>
              <a:rPr lang="nl-BE" sz="2000" dirty="0">
                <a:solidFill>
                  <a:srgbClr val="003955"/>
                </a:solidFill>
              </a:rPr>
              <a:t>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003955"/>
                </a:solidFill>
              </a:rPr>
              <a:t>089 51 53 43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nl-BE" sz="2000" dirty="0">
              <a:solidFill>
                <a:srgbClr val="00395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003955"/>
                </a:solidFill>
              </a:rPr>
              <a:t>Aannemer Carmans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rgbClr val="003955"/>
                </a:solidFill>
              </a:rPr>
              <a:t>Dhr. Guy </a:t>
            </a:r>
            <a:r>
              <a:rPr lang="nl-BE" sz="2100" dirty="0" err="1">
                <a:solidFill>
                  <a:srgbClr val="003955"/>
                </a:solidFill>
              </a:rPr>
              <a:t>Laermans</a:t>
            </a:r>
            <a:endParaRPr lang="nl-BE" sz="2100" dirty="0">
              <a:solidFill>
                <a:srgbClr val="003955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003955"/>
                </a:solidFill>
                <a:hlinkClick r:id="rId8"/>
              </a:rPr>
              <a:t>info@Carmans.be</a:t>
            </a:r>
            <a:r>
              <a:rPr lang="nl-BE" sz="2000" dirty="0">
                <a:solidFill>
                  <a:srgbClr val="003955"/>
                </a:solidFill>
              </a:rPr>
              <a:t>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003955"/>
                </a:solidFill>
              </a:rPr>
              <a:t>011 45 48 45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DF2FC38-6883-82DC-0F22-5D75E78AB926}"/>
              </a:ext>
            </a:extLst>
          </p:cNvPr>
          <p:cNvSpPr txBox="1">
            <a:spLocks/>
          </p:cNvSpPr>
          <p:nvPr/>
        </p:nvSpPr>
        <p:spPr>
          <a:xfrm>
            <a:off x="563022" y="1861269"/>
            <a:ext cx="3351628" cy="3223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003955"/>
                </a:solidFill>
              </a:rPr>
              <a:t>Gemeente Lummen</a:t>
            </a:r>
            <a:endParaRPr lang="nl-BE" sz="2000" b="1" baseline="0" dirty="0">
              <a:solidFill>
                <a:srgbClr val="003955"/>
              </a:solidFill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003955"/>
                </a:solidFill>
                <a:hlinkClick r:id="rId9"/>
              </a:rPr>
              <a:t>Openbare.werken@lummen.be</a:t>
            </a:r>
            <a:endParaRPr lang="nl-BE" sz="2000" dirty="0">
              <a:solidFill>
                <a:srgbClr val="003955"/>
              </a:solidFill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rgbClr val="003955"/>
                </a:solidFill>
              </a:rPr>
              <a:t>013 39 05 90</a:t>
            </a:r>
          </a:p>
          <a:p>
            <a:pPr lvl="2"/>
            <a:endParaRPr lang="nl-BE" sz="2000" dirty="0">
              <a:solidFill>
                <a:srgbClr val="00395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baseline="0" dirty="0">
                <a:solidFill>
                  <a:srgbClr val="003955"/>
                </a:solidFill>
              </a:rPr>
              <a:t>Regio-ingenieur </a:t>
            </a:r>
            <a:r>
              <a:rPr lang="nl-BE" sz="2000" b="1" baseline="0" dirty="0" err="1">
                <a:solidFill>
                  <a:srgbClr val="003955"/>
                </a:solidFill>
              </a:rPr>
              <a:t>Fluvius</a:t>
            </a:r>
            <a:endParaRPr lang="nl-BE" sz="2000" b="1" baseline="0" dirty="0">
              <a:solidFill>
                <a:srgbClr val="003955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003955"/>
                </a:solidFill>
              </a:rPr>
              <a:t>Dhr. Kris </a:t>
            </a:r>
            <a:r>
              <a:rPr lang="nl-BE" sz="2000" dirty="0" err="1">
                <a:solidFill>
                  <a:srgbClr val="003955"/>
                </a:solidFill>
              </a:rPr>
              <a:t>Froidmont</a:t>
            </a:r>
            <a:endParaRPr lang="nl-BE" sz="2000" dirty="0">
              <a:solidFill>
                <a:srgbClr val="0039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849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81FEBC-F624-EC6A-5E12-285A84542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276BE0-FEB2-434B-91CA-BFDC2D75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5125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nl-BE" dirty="0"/>
              <a:t>Dank voor uw aandacht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pic>
        <p:nvPicPr>
          <p:cNvPr id="1028" name="Picture 4" descr="Veel gestelde vragen – Van Hees Montage">
            <a:extLst>
              <a:ext uri="{FF2B5EF4-FFF2-40B4-BE49-F238E27FC236}">
                <a16:creationId xmlns:a16="http://schemas.microsoft.com/office/drawing/2014/main" id="{803DB5B1-FE48-4986-99D9-E1E8B8E7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2913112" cy="36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C3DA745-8D6A-9DC9-F415-280F1C167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358C11-D7C9-91F7-D0D2-E66D1BAF4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E315C64-38C1-798B-4779-25C490914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7" name="Picture 2" descr="Studiebureau Jonckheere">
            <a:extLst>
              <a:ext uri="{FF2B5EF4-FFF2-40B4-BE49-F238E27FC236}">
                <a16:creationId xmlns:a16="http://schemas.microsoft.com/office/drawing/2014/main" id="{49919284-8A4D-6009-D120-C2D86384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9D63E9-3DE4-4A4E-3FCF-4818FA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226" r="5080" b="10644"/>
          <a:stretch/>
        </p:blipFill>
        <p:spPr bwMode="auto">
          <a:xfrm>
            <a:off x="323528" y="5149691"/>
            <a:ext cx="8496944" cy="159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3">
            <a:extLst>
              <a:ext uri="{FF2B5EF4-FFF2-40B4-BE49-F238E27FC236}">
                <a16:creationId xmlns:a16="http://schemas.microsoft.com/office/drawing/2014/main" id="{649C82B8-5F74-4F5F-B701-683CFFE34252}"/>
              </a:ext>
            </a:extLst>
          </p:cNvPr>
          <p:cNvSpPr txBox="1"/>
          <p:nvPr/>
        </p:nvSpPr>
        <p:spPr>
          <a:xfrm>
            <a:off x="323528" y="97413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 b="1" dirty="0">
                <a:solidFill>
                  <a:srgbClr val="FF0000"/>
                </a:solidFill>
              </a:rPr>
              <a:t>Locatie 1: </a:t>
            </a:r>
            <a:r>
              <a:rPr lang="nl-NL" sz="2400" dirty="0"/>
              <a:t>Spreeuwenstraat – Bremstraat - Waterstraat</a:t>
            </a:r>
            <a:endParaRPr lang="nl-NL" sz="2400" baseline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029B3-BDEB-2B24-80FF-9807478F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724" cy="671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B63688-D4B3-2F00-61BD-513645D1B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4" y="-4716"/>
            <a:ext cx="1447246" cy="5711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35BD870-E737-6596-16D6-47A59C85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0" y="-5578"/>
            <a:ext cx="1518219" cy="536612"/>
          </a:xfrm>
          <a:prstGeom prst="rect">
            <a:avLst/>
          </a:prstGeom>
        </p:spPr>
      </p:pic>
      <p:pic>
        <p:nvPicPr>
          <p:cNvPr id="3" name="Picture 2" descr="Studiebureau Jonckheere">
            <a:extLst>
              <a:ext uri="{FF2B5EF4-FFF2-40B4-BE49-F238E27FC236}">
                <a16:creationId xmlns:a16="http://schemas.microsoft.com/office/drawing/2014/main" id="{EECAC9A3-7043-6B97-2453-54DC9898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83870"/>
            <a:ext cx="421303" cy="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692634-E269-FF8C-2208-9E50CA05ECF3}"/>
              </a:ext>
            </a:extLst>
          </p:cNvPr>
          <p:cNvSpPr txBox="1"/>
          <p:nvPr/>
        </p:nvSpPr>
        <p:spPr>
          <a:xfrm>
            <a:off x="395536" y="1628800"/>
            <a:ext cx="8184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400" b="1" dirty="0"/>
              <a:t>Ontwerp: </a:t>
            </a:r>
            <a:r>
              <a:rPr lang="nl-BE" sz="2000" dirty="0"/>
              <a:t>Voor woningen nr. 2-36</a:t>
            </a:r>
            <a:endParaRPr lang="nl-BE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88902A5-D365-1EFA-C0AE-846D08A69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96389"/>
            <a:ext cx="9144000" cy="349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065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2012</Words>
  <Application>Microsoft Office PowerPoint</Application>
  <PresentationFormat>Diavoorstelling (4:3)</PresentationFormat>
  <Paragraphs>389</Paragraphs>
  <Slides>84</Slides>
  <Notes>21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84</vt:i4>
      </vt:variant>
    </vt:vector>
  </HeadingPairs>
  <TitlesOfParts>
    <vt:vector size="95" baseType="lpstr">
      <vt:lpstr>Arial</vt:lpstr>
      <vt:lpstr>Calibri</vt:lpstr>
      <vt:lpstr>Calibri Light</vt:lpstr>
      <vt:lpstr>Courier New</vt:lpstr>
      <vt:lpstr>Systeemlettertype</vt:lpstr>
      <vt:lpstr>Times New Roman</vt:lpstr>
      <vt:lpstr>Wingdings</vt:lpstr>
      <vt:lpstr>Kantoorthema</vt:lpstr>
      <vt:lpstr>1_Kantoorthema</vt:lpstr>
      <vt:lpstr>Packager Shell-object</vt:lpstr>
      <vt:lpstr>Acrobat Document</vt:lpstr>
      <vt:lpstr>        Infoavond Bremstraat – Spreeuwenstraat – Waterstraat – Hoefstraat – Ashoekstraat 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Waarom groene buffer- en infiltratiebermen in de strijd tegen klimaatverandering?</vt:lpstr>
      <vt:lpstr>Klimaatverandering</vt:lpstr>
      <vt:lpstr>WARMTE-EILANDEN</vt:lpstr>
      <vt:lpstr>BUFFERING</vt:lpstr>
      <vt:lpstr>PowerPoint-presentatie</vt:lpstr>
      <vt:lpstr>BIODIVERSITEIT</vt:lpstr>
      <vt:lpstr>STRAATBEELD</vt:lpstr>
      <vt:lpstr>PowerPoint-presentatie</vt:lpstr>
      <vt:lpstr>Hoe infiltratie onze natuur helpt!</vt:lpstr>
      <vt:lpstr>Probleemstelling: klachten van bewoners</vt:lpstr>
      <vt:lpstr>Probleem: vastrijden</vt:lpstr>
      <vt:lpstr>PowerPoint-presentatie</vt:lpstr>
      <vt:lpstr>PowerPoint-presentatie</vt:lpstr>
      <vt:lpstr>PowerPoint-presentatie</vt:lpstr>
      <vt:lpstr>Probleem: Schuin staan</vt:lpstr>
      <vt:lpstr>Verschillende oorzaken</vt:lpstr>
      <vt:lpstr>Oplossingen, maar eerst de oorzaak zoeken</vt:lpstr>
      <vt:lpstr>PowerPoint-presentatie</vt:lpstr>
      <vt:lpstr>Oplossing</vt:lpstr>
      <vt:lpstr>Duidelijke plannen</vt:lpstr>
      <vt:lpstr>Tijdelijke reflectorpaaltjes (max 1 jaar om bermen te beschermen)</vt:lpstr>
      <vt:lpstr>Alternatieven?</vt:lpstr>
      <vt:lpstr>2. Afkoppeling op je privédomein?</vt:lpstr>
      <vt:lpstr>Afkoppelingsadvies </vt:lpstr>
      <vt:lpstr>Wanneer afkoppelen?</vt:lpstr>
      <vt:lpstr>   Hoe wordt elk perceel aangesloten?</vt:lpstr>
      <vt:lpstr>Aansluitingsplicht - Keuring</vt:lpstr>
      <vt:lpstr>Opvolging keuring</vt:lpstr>
      <vt:lpstr>KEURINGSATTEST =  PREMIE van € 500  (brief na de werken)</vt:lpstr>
      <vt:lpstr>Premie hemelwaterput  met pompinstallatie</vt:lpstr>
      <vt:lpstr>Premie infiltratie van hemelwater ter plaatse</vt:lpstr>
      <vt:lpstr>Gas + elektriciteit Fluvius + water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Dank voor uw aandacht 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Joep Verheijen</dc:creator>
  <cp:lastModifiedBy>HOUBEN Sandra</cp:lastModifiedBy>
  <cp:revision>212</cp:revision>
  <cp:lastPrinted>2014-12-15T17:07:41Z</cp:lastPrinted>
  <dcterms:created xsi:type="dcterms:W3CDTF">2014-12-04T11:09:20Z</dcterms:created>
  <dcterms:modified xsi:type="dcterms:W3CDTF">2025-03-17T15:00:08Z</dcterms:modified>
</cp:coreProperties>
</file>